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302" r:id="rId12"/>
    <p:sldId id="303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90" r:id="rId28"/>
    <p:sldId id="281" r:id="rId29"/>
    <p:sldId id="282" r:id="rId30"/>
    <p:sldId id="283" r:id="rId31"/>
    <p:sldId id="300" r:id="rId32"/>
    <p:sldId id="285" r:id="rId33"/>
    <p:sldId id="301" r:id="rId34"/>
    <p:sldId id="287" r:id="rId35"/>
    <p:sldId id="288" r:id="rId36"/>
    <p:sldId id="312" r:id="rId37"/>
    <p:sldId id="319" r:id="rId38"/>
    <p:sldId id="304" r:id="rId39"/>
    <p:sldId id="305" r:id="rId40"/>
    <p:sldId id="306" r:id="rId41"/>
    <p:sldId id="307" r:id="rId42"/>
    <p:sldId id="320" r:id="rId43"/>
    <p:sldId id="308" r:id="rId44"/>
    <p:sldId id="309" r:id="rId45"/>
    <p:sldId id="310" r:id="rId46"/>
    <p:sldId id="311" r:id="rId47"/>
  </p:sldIdLst>
  <p:sldSz cx="9363075" cy="5257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1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>
        <p15:guide id="1" orient="horz" pos="1656">
          <p15:clr>
            <a:srgbClr val="A4A3A4"/>
          </p15:clr>
        </p15:guide>
        <p15:guide id="2" pos="294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FFFFFF"/>
        </a:fontRef>
        <a:srgbClr val="FFFFFF"/>
      </a:tcTxStyle>
      <a:tcStyle>
        <a:tcBdr>
          <a:left>
            <a:ln w="28575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Col>
    <a:la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8575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lastRow>
    <a:firstRow>
      <a:tcTxStyle b="off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8575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FFFF">
              <a:alpha val="3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58" d="100"/>
          <a:sy n="158" d="100"/>
        </p:scale>
        <p:origin x="760" y="184"/>
      </p:cViewPr>
      <p:guideLst>
        <p:guide orient="horz" pos="1656"/>
        <p:guide pos="29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>
</file>

<file path=ppt/media/image3.tif>
</file>

<file path=ppt/media/image4.tif>
</file>

<file path=ppt/media/image5.tif>
</file>

<file path=ppt/media/image6.ti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1631602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Garamond"/>
        <a:ea typeface="Garamond"/>
        <a:cs typeface="Garamond"/>
        <a:sym typeface="Lucida Grande"/>
      </a:defRPr>
    </a:lvl1pPr>
    <a:lvl2pPr indent="2286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18" name="Shape 118"/>
          <p:cNvSpPr/>
          <p:nvPr/>
        </p:nvSpPr>
        <p:spPr>
          <a:xfrm flipH="1">
            <a:off x="6169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19" name="Shape 119"/>
          <p:cNvSpPr/>
          <p:nvPr/>
        </p:nvSpPr>
        <p:spPr>
          <a:xfrm>
            <a:off x="476250" y="2082800"/>
            <a:ext cx="55006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20" name="Shape 12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1860946" y="883146"/>
            <a:ext cx="5641183" cy="1779985"/>
          </a:xfrm>
          <a:prstGeom prst="rect">
            <a:avLst/>
          </a:prstGeom>
        </p:spPr>
        <p:txBody>
          <a:bodyPr lIns="27384" tIns="27384" rIns="27384" bIns="27384" anchor="b"/>
          <a:lstStyle>
            <a:lvl1pPr algn="ctr">
              <a:lnSpc>
                <a:spcPct val="100000"/>
              </a:lnSpc>
              <a:defRPr sz="44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1860946" y="2711053"/>
            <a:ext cx="5641183" cy="609303"/>
          </a:xfrm>
          <a:prstGeom prst="rect">
            <a:avLst/>
          </a:prstGeom>
        </p:spPr>
        <p:txBody>
          <a:bodyPr lIns="27384" tIns="27384" rIns="27384" bIns="27384"/>
          <a:lstStyle>
            <a:lvl1pPr marL="0" indent="0" algn="ctr">
              <a:lnSpc>
                <a:spcPct val="100000"/>
              </a:lnSpc>
              <a:defRPr sz="18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1pPr>
            <a:lvl2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2pPr>
            <a:lvl3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3pPr>
            <a:lvl4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4pPr>
            <a:lvl5pPr marL="0" indent="0" algn="ctr">
              <a:lnSpc>
                <a:spcPct val="100000"/>
              </a:lnSpc>
              <a:buClrTx/>
              <a:buSzTx/>
              <a:buFontTx/>
              <a:buNone/>
              <a:defRPr sz="18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Gill Sans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4580811" y="4990802"/>
            <a:ext cx="194607" cy="194470"/>
          </a:xfrm>
          <a:prstGeom prst="rect">
            <a:avLst/>
          </a:prstGeom>
        </p:spPr>
        <p:txBody>
          <a:bodyPr lIns="27384" tIns="27384" rIns="27384" bIns="27384"/>
          <a:lstStyle>
            <a:lvl1pPr>
              <a:defRPr sz="9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458787" y="487362"/>
            <a:ext cx="8448676" cy="1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37" name="Shape 137"/>
          <p:cNvSpPr/>
          <p:nvPr/>
        </p:nvSpPr>
        <p:spPr>
          <a:xfrm>
            <a:off x="458787" y="908050"/>
            <a:ext cx="8448676" cy="0"/>
          </a:xfrm>
          <a:prstGeom prst="line">
            <a:avLst/>
          </a:prstGeom>
          <a:ln w="3175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444569" y="1066787"/>
            <a:ext cx="4924356" cy="1126999"/>
          </a:xfrm>
          <a:prstGeom prst="rect">
            <a:avLst/>
          </a:prstGeom>
        </p:spPr>
        <p:txBody>
          <a:bodyPr lIns="0" tIns="0" rIns="0" bIns="0"/>
          <a:lstStyle>
            <a:lvl1pPr defTabSz="914400">
              <a:lnSpc>
                <a:spcPts val="3500"/>
              </a:lnSpc>
              <a:defRPr sz="3800" cap="all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xfrm>
            <a:off x="458769" y="2072195"/>
            <a:ext cx="5748357" cy="1343026"/>
          </a:xfrm>
          <a:prstGeom prst="rect">
            <a:avLst/>
          </a:prstGeom>
        </p:spPr>
        <p:txBody>
          <a:bodyPr lIns="0" tIns="0" rIns="0" bIns="0"/>
          <a:lstStyle>
            <a:lvl1pPr marL="174625" indent="-174625" defTabSz="914400">
              <a:lnSpc>
                <a:spcPts val="2400"/>
              </a:lnSpc>
              <a:buSzPct val="69000"/>
              <a:buFont typeface="Lucida Grande"/>
              <a:buChar char="‣"/>
              <a:defRPr sz="20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News706 BT"/>
              </a:defRPr>
            </a:lvl1pPr>
            <a:lvl2pPr marL="0" indent="329138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News706 BT"/>
              </a:defRPr>
            </a:lvl2pPr>
            <a:lvl3pPr marL="0" indent="658277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News706 BT"/>
              </a:defRPr>
            </a:lvl3pPr>
            <a:lvl4pPr marL="0" indent="987415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News706 BT"/>
              </a:defRPr>
            </a:lvl4pPr>
            <a:lvl5pPr marL="0" indent="1316552" defTabSz="914400">
              <a:lnSpc>
                <a:spcPts val="2400"/>
              </a:lnSpc>
              <a:buClrTx/>
              <a:buSzTx/>
              <a:buNone/>
              <a:defRPr sz="2000" b="0">
                <a:solidFill>
                  <a:srgbClr val="000000"/>
                </a:solidFill>
                <a:uFillTx/>
                <a:latin typeface="Garamond"/>
                <a:ea typeface="Garamond"/>
                <a:cs typeface="Garamond"/>
                <a:sym typeface="News706 BT"/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xfrm>
            <a:off x="8582397" y="536831"/>
            <a:ext cx="323479" cy="297938"/>
          </a:xfrm>
          <a:prstGeom prst="rect">
            <a:avLst/>
          </a:prstGeom>
        </p:spPr>
        <p:txBody>
          <a:bodyPr lIns="0" tIns="0" rIns="0" bIns="0" anchor="ctr"/>
          <a:lstStyle>
            <a:lvl1pPr algn="r" defTabSz="914400">
              <a:lnSpc>
                <a:spcPts val="2300"/>
              </a:lnSpc>
              <a:defRPr sz="2200">
                <a:uFillTx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.png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8414810" y="458787"/>
            <a:ext cx="337605" cy="355601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3" name="Shape 4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4" name="Shape 4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5" name="Shape 4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8591339" y="508829"/>
            <a:ext cx="371897" cy="353943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latin typeface="Garamond"/>
                <a:ea typeface="Garamond"/>
                <a:cs typeface="Garamond"/>
                <a:sym typeface="Trebuchet MS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1016266"/>
          </a:xfrm>
          <a:prstGeom prst="rect">
            <a:avLst/>
          </a:prstGeom>
        </p:spPr>
        <p:txBody>
          <a:bodyPr/>
          <a:lstStyle>
            <a:lvl1pPr>
              <a:lnSpc>
                <a:spcPts val="2300"/>
              </a:lnSpc>
              <a:defRPr sz="23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xfrm>
            <a:off x="468153" y="983297"/>
            <a:ext cx="8426769" cy="4030980"/>
          </a:xfrm>
          <a:prstGeom prst="rect">
            <a:avLst/>
          </a:prstGeom>
        </p:spPr>
        <p:txBody>
          <a:bodyPr/>
          <a:lstStyle>
            <a:lvl1pPr marL="186689" indent="-146050">
              <a:lnSpc>
                <a:spcPts val="2400"/>
              </a:lnSpc>
              <a:buClr>
                <a:srgbClr val="000000"/>
              </a:buClr>
              <a:buSzPct val="69000"/>
              <a:buFont typeface="Lucida Grande"/>
              <a:buChar char="‣"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1pPr>
            <a:lvl2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2pPr>
            <a:lvl3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3pPr>
            <a:lvl4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4pPr>
            <a:lvl5pPr>
              <a:lnSpc>
                <a:spcPts val="2400"/>
              </a:lnSpc>
              <a:buClr>
                <a:srgbClr val="000000"/>
              </a:buClr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8" name="Shape 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59" name="image.tif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50" y="1104900"/>
            <a:ext cx="4522788" cy="3665538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69" name="image.tif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017712" y="1111250"/>
            <a:ext cx="5259388" cy="3683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81" name="image.tif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322512" y="1136650"/>
            <a:ext cx="4862513" cy="380841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93" name="image.tiff"/>
          <p:cNvPicPr>
            <a:picLocks/>
          </p:cNvPicPr>
          <p:nvPr/>
        </p:nvPicPr>
        <p:blipFill>
          <a:blip r:embed="rId2"/>
          <a:srcRect t="2653" b="9072"/>
          <a:stretch>
            <a:fillRect/>
          </a:stretch>
        </p:blipFill>
        <p:spPr>
          <a:xfrm>
            <a:off x="719137" y="1049337"/>
            <a:ext cx="7586663" cy="3873501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5" name="Shape 105"/>
          <p:cNvSpPr/>
          <p:nvPr/>
        </p:nvSpPr>
        <p:spPr>
          <a:xfrm flipH="1">
            <a:off x="454025" y="20828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6" name="Shape 106"/>
          <p:cNvSpPr/>
          <p:nvPr/>
        </p:nvSpPr>
        <p:spPr>
          <a:xfrm>
            <a:off x="3386137" y="2085975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7" name="Shape 107"/>
          <p:cNvSpPr/>
          <p:nvPr/>
        </p:nvSpPr>
        <p:spPr>
          <a:xfrm flipH="1">
            <a:off x="454025" y="3657600"/>
            <a:ext cx="2703513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8" name="Shape 108"/>
          <p:cNvSpPr/>
          <p:nvPr/>
        </p:nvSpPr>
        <p:spPr>
          <a:xfrm flipH="1">
            <a:off x="3371850" y="3651250"/>
            <a:ext cx="5272088" cy="1588"/>
          </a:xfrm>
          <a:prstGeom prst="line">
            <a:avLst/>
          </a:prstGeom>
          <a:ln w="6350">
            <a:solidFill>
              <a:srgbClr val="000000"/>
            </a:solidFill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xfrm>
            <a:off x="8608485" y="508000"/>
            <a:ext cx="337605" cy="355601"/>
          </a:xfrm>
          <a:prstGeom prst="rect">
            <a:avLst/>
          </a:prstGeom>
        </p:spPr>
        <p:txBody>
          <a:bodyPr lIns="0" tIns="0" rIns="0" bIns="0" anchor="ctr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" name="Shape 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468153" y="210555"/>
            <a:ext cx="8426769" cy="1016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/>
          <a:p>
            <a:r>
              <a:rPr dirty="0"/>
              <a:t>Title Text</a:t>
            </a:r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468153" y="1226819"/>
            <a:ext cx="8426769" cy="4030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/>
          <a:lstStyle>
            <a:lvl2pPr>
              <a:buClr>
                <a:srgbClr val="FFFFFF"/>
              </a:buClr>
              <a:buFont typeface="Lucida Grande"/>
              <a:buChar char="‣"/>
            </a:lvl2pPr>
            <a:lvl3pPr>
              <a:buClr>
                <a:srgbClr val="FFFFFF"/>
              </a:buClr>
              <a:buFont typeface="Lucida Grande"/>
              <a:buChar char="‣"/>
            </a:lvl3pPr>
            <a:lvl4pPr>
              <a:buClr>
                <a:srgbClr val="FFFFFF"/>
              </a:buClr>
              <a:buFont typeface="Lucida Grande"/>
              <a:buChar char="‣"/>
            </a:lvl4pPr>
            <a:lvl5pPr>
              <a:buClr>
                <a:srgbClr val="FFFFFF"/>
              </a:buClr>
              <a:buFont typeface="Lucida Grande"/>
              <a:buChar char="‣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6" name="Shape 6"/>
          <p:cNvSpPr>
            <a:spLocks noGrp="1"/>
          </p:cNvSpPr>
          <p:nvPr>
            <p:ph type="sldNum" sz="quarter" idx="2"/>
          </p:nvPr>
        </p:nvSpPr>
        <p:spPr>
          <a:xfrm>
            <a:off x="4444293" y="4787900"/>
            <a:ext cx="474489" cy="45653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Garamond"/>
                <a:ea typeface="Garamond"/>
                <a:cs typeface="Garamond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ransition spd="med"/>
  <p:txStyles>
    <p:titleStyle>
      <a:lvl1pPr marL="0" marR="0" indent="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1pPr>
      <a:lvl2pPr marL="0" marR="0" indent="228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2pPr>
      <a:lvl3pPr marL="0" marR="0" indent="457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3pPr>
      <a:lvl4pPr marL="0" marR="0" indent="685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4pPr>
      <a:lvl5pPr marL="0" marR="0" indent="9144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5pPr>
      <a:lvl6pPr marL="0" marR="0" indent="11430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0" marR="0" indent="13716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0" marR="0" indent="16002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0" marR="0" indent="1828800" algn="l" defTabSz="584200" latinLnBrk="0">
        <a:lnSpc>
          <a:spcPts val="1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5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titleStyle>
    <p:bodyStyle>
      <a:lvl1pPr marL="383540" marR="0" indent="-38354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1pPr>
      <a:lvl2pPr marL="3327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2pPr>
      <a:lvl3pPr marL="4787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3pPr>
      <a:lvl4pPr marL="62484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4pPr>
      <a:lvl5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Garamond"/>
          <a:ea typeface="Garamond"/>
          <a:cs typeface="Garamond"/>
          <a:sym typeface="Helvetica"/>
        </a:defRPr>
      </a:lvl5pPr>
      <a:lvl6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6pPr>
      <a:lvl7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7pPr>
      <a:lvl8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8pPr>
      <a:lvl9pPr marL="770890" marR="0" indent="-146050" algn="l" defTabSz="584200" latinLnBrk="0">
        <a:lnSpc>
          <a:spcPts val="2500"/>
        </a:lnSpc>
        <a:spcBef>
          <a:spcPts val="0"/>
        </a:spcBef>
        <a:spcAft>
          <a:spcPts val="0"/>
        </a:spcAft>
        <a:buClrTx/>
        <a:buSzPct val="69000"/>
        <a:buFontTx/>
        <a:buChar char="•"/>
        <a:tabLst/>
        <a:defRPr sz="2200" b="1" i="0" u="none" strike="noStrike" cap="none" spc="0" baseline="0">
          <a:ln>
            <a:noFill/>
          </a:ln>
          <a:solidFill>
            <a:srgbClr val="FFFFFF"/>
          </a:solidFill>
          <a:uFill>
            <a:solidFill>
              <a:srgbClr val="FFFFFF"/>
            </a:solidFill>
          </a:uFill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300" b="1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50" name="Shape 15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151" name="image.png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579437"/>
            <a:ext cx="2038350" cy="21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>
            <a:spLocks noGrp="1"/>
          </p:cNvSpPr>
          <p:nvPr>
            <p:ph type="title" idx="4294967295"/>
          </p:nvPr>
        </p:nvSpPr>
        <p:spPr>
          <a:xfrm>
            <a:off x="412750" y="1144587"/>
            <a:ext cx="8469313" cy="2968626"/>
          </a:xfrm>
          <a:prstGeom prst="rect">
            <a:avLst/>
          </a:prstGeom>
        </p:spPr>
        <p:txBody>
          <a:bodyPr lIns="0" tIns="0" rIns="0" bIns="0"/>
          <a:lstStyle/>
          <a:p>
            <a:pPr>
              <a:lnSpc>
                <a:spcPct val="70000"/>
              </a:lnSpc>
              <a:defRPr sz="8200"/>
            </a:pPr>
            <a:r>
              <a:rPr dirty="0"/>
              <a:t>DATA SCIENCE</a:t>
            </a:r>
          </a:p>
          <a:p>
            <a:pPr>
              <a:lnSpc>
                <a:spcPct val="70000"/>
              </a:lnSpc>
              <a:defRPr sz="4100"/>
            </a:pPr>
            <a:r>
              <a:rPr dirty="0"/>
              <a:t>1</a:t>
            </a:r>
            <a:r>
              <a:rPr lang="en-US" dirty="0"/>
              <a:t>0</a:t>
            </a:r>
            <a:r>
              <a:rPr dirty="0"/>
              <a:t> WEEK PART TIME COURSE</a:t>
            </a:r>
          </a:p>
          <a:p>
            <a:pPr>
              <a:lnSpc>
                <a:spcPct val="70000"/>
              </a:lnSpc>
              <a:defRPr sz="4100"/>
            </a:pP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50" name="Shape 250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t>HOW DO WE CLUSTER DATA?</a:t>
            </a:r>
          </a:p>
        </p:txBody>
      </p:sp>
      <p:sp>
        <p:nvSpPr>
          <p:cNvPr id="251" name="Shape 251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21080"/>
          </a:xfrm>
        </p:spPr>
        <p:txBody>
          <a:bodyPr/>
          <a:lstStyle/>
          <a:p>
            <a:r>
              <a:rPr lang="en-US" dirty="0" err="1"/>
              <a:t>Scikit</a:t>
            </a:r>
            <a:r>
              <a:rPr lang="en-US" dirty="0"/>
              <a:t>-learn has many clustering algorithms…</a:t>
            </a:r>
          </a:p>
        </p:txBody>
      </p:sp>
      <p:pic>
        <p:nvPicPr>
          <p:cNvPr id="1026" name="Picture 2" descr="../../_images/plot_cluster_comparison_0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153" y="1037078"/>
            <a:ext cx="8229600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097105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50" name="Shape 250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US" dirty="0"/>
              <a:t>K-means</a:t>
            </a:r>
            <a:endParaRPr dirty="0"/>
          </a:p>
        </p:txBody>
      </p:sp>
      <p:sp>
        <p:nvSpPr>
          <p:cNvPr id="251" name="Shape 251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473517480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54" name="Shape 25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55" name="Shape 25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56" name="Shape 25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57" name="Shape 2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259" name="Shape 259"/>
          <p:cNvSpPr/>
          <p:nvPr/>
        </p:nvSpPr>
        <p:spPr>
          <a:xfrm>
            <a:off x="566737" y="1104900"/>
            <a:ext cx="8382001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1) Choose k initial centroids (note that k is an input)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4) Repeat steps 2-3 until stopping criteria met</a:t>
            </a: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62" name="Shape 26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63" name="Shape 26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64" name="Shape 26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65" name="Shape 2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266" name="Shape 2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STEP 1 - CHOOSE CENTROIDS</a:t>
            </a:r>
          </a:p>
        </p:txBody>
      </p:sp>
      <p:sp>
        <p:nvSpPr>
          <p:cNvPr id="267" name="Shape 267"/>
          <p:cNvSpPr/>
          <p:nvPr/>
        </p:nvSpPr>
        <p:spPr>
          <a:xfrm>
            <a:off x="566737" y="1104900"/>
            <a:ext cx="8382001" cy="223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There are several options: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     - randomly (but may yield divergent behavior)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     - perform alternative clustering task, use resulting centroids as initial k-means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     - start with global centroid, choose point at max distance, repeat (but might select outlier)</a:t>
            </a:r>
          </a:p>
        </p:txBody>
      </p: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0" name="Shape 27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1" name="Shape 27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2" name="Shape 27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3" name="Shape 2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74" name="Shape 2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STEP 2 - ASSESS SIMILARITY</a:t>
            </a:r>
          </a:p>
        </p:txBody>
      </p:sp>
      <p:sp>
        <p:nvSpPr>
          <p:cNvPr id="275" name="Shape 275"/>
          <p:cNvSpPr/>
          <p:nvPr/>
        </p:nvSpPr>
        <p:spPr>
          <a:xfrm>
            <a:off x="566737" y="1104900"/>
            <a:ext cx="8382001" cy="3798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The similarity criterion is determined by the measure we choose.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In the case of k-means clustering, the similarity metric is </a:t>
            </a:r>
            <a:r>
              <a:rPr lang="en-US" dirty="0">
                <a:latin typeface="Garamond"/>
                <a:ea typeface="Garamond"/>
                <a:cs typeface="Garamond"/>
              </a:rPr>
              <a:t>often </a:t>
            </a:r>
            <a:r>
              <a:rPr dirty="0">
                <a:latin typeface="Garamond"/>
                <a:ea typeface="Garamond"/>
                <a:cs typeface="Garamond"/>
              </a:rPr>
              <a:t>the </a:t>
            </a:r>
            <a:r>
              <a:rPr b="1" dirty="0">
                <a:latin typeface="Garamond"/>
                <a:ea typeface="Garamond"/>
                <a:cs typeface="Garamond"/>
              </a:rPr>
              <a:t>Euclidian distance:</a:t>
            </a:r>
            <a:endParaRPr lang="en-US" b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b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b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lang="en-US" dirty="0">
                <a:latin typeface="Garamond"/>
                <a:ea typeface="Garamond"/>
                <a:cs typeface="Garamond"/>
              </a:rPr>
              <a:t>Which means that you probably don’t want different ranges across different parameters (e.g. 0-1 on one parameter 0-1million on another).</a:t>
            </a:r>
            <a:endParaRPr b="1" dirty="0">
              <a:latin typeface="Garamond"/>
              <a:ea typeface="Garamond"/>
              <a:cs typeface="Garamond"/>
            </a:endParaRPr>
          </a:p>
        </p:txBody>
      </p:sp>
      <p:pic>
        <p:nvPicPr>
          <p:cNvPr id="276" name="image11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8656" y="2810573"/>
            <a:ext cx="4185763" cy="8067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79" name="Shape 27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80" name="Shape 28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81" name="Shape 28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82" name="Shape 28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83" name="Shape 2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STEP 3 - RECALCULATE CENTROID POSITIONS</a:t>
            </a:r>
          </a:p>
        </p:txBody>
      </p:sp>
      <p:sp>
        <p:nvSpPr>
          <p:cNvPr id="284" name="Shape 284"/>
          <p:cNvSpPr/>
          <p:nvPr/>
        </p:nvSpPr>
        <p:spPr>
          <a:xfrm>
            <a:off x="566737" y="1104900"/>
            <a:ext cx="8382001" cy="1516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Q:  How do we re-compute the positions of the centres at each iteration of the algorithm?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A:  By calculating the centroid (i.e., the geometric centre)</a:t>
            </a:r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87" name="Shape 28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88" name="Shape 28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89" name="Shape 28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90" name="Shape 29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91" name="Shape 2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STEP 4 - CONVERGENCE</a:t>
            </a:r>
          </a:p>
        </p:txBody>
      </p:sp>
      <p:sp>
        <p:nvSpPr>
          <p:cNvPr id="292" name="Shape 292"/>
          <p:cNvSpPr/>
          <p:nvPr/>
        </p:nvSpPr>
        <p:spPr>
          <a:xfrm>
            <a:off x="566737" y="1104900"/>
            <a:ext cx="8382001" cy="2138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We iterate until some stopping criteria are met; in general, suitable convergence is achieved in a small number of steps.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Stopping criteria can be based on the centroids (eg, if positions change by no more than ε) or on the points (eg, if no more than x% change clusters between iterations).</a:t>
            </a:r>
          </a:p>
        </p:txBody>
      </p:sp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95" name="Shape 29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96" name="Shape 29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97" name="Shape 29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98" name="Shape 29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299" name="Shape 2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300" name="Shape 300"/>
          <p:cNvSpPr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4) Repeat steps 2-3 until stopping criteria met</a:t>
            </a:r>
          </a:p>
        </p:txBody>
      </p:sp>
      <p:sp>
        <p:nvSpPr>
          <p:cNvPr id="301" name="Shape 301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02" name="Shape 302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03" name="Shape 303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04" name="Shape 304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05" name="Shape 305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06" name="Shape 306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07" name="Shape 307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08" name="Shape 308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09" name="Shape 309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10" name="Shape 310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11" name="Shape 311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12" name="Shape 312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13" name="Shape 313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14" name="Shape 314"/>
          <p:cNvSpPr/>
          <p:nvPr/>
        </p:nvSpPr>
        <p:spPr>
          <a:xfrm>
            <a:off x="5893977" y="2705100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1</a:t>
            </a:r>
          </a:p>
        </p:txBody>
      </p:sp>
      <p:sp>
        <p:nvSpPr>
          <p:cNvPr id="315" name="Shape 315"/>
          <p:cNvSpPr/>
          <p:nvPr/>
        </p:nvSpPr>
        <p:spPr>
          <a:xfrm>
            <a:off x="7500936" y="3984676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2</a:t>
            </a: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18" name="Shape 31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19" name="Shape 31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0" name="Shape 32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1" name="Shape 3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322" name="Shape 3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323" name="Shape 323"/>
          <p:cNvSpPr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4) Repeat steps 2-3 until stopping criteria met</a:t>
            </a:r>
          </a:p>
        </p:txBody>
      </p:sp>
      <p:sp>
        <p:nvSpPr>
          <p:cNvPr id="324" name="Shape 324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5" name="Shape 325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6" name="Shape 326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7" name="Shape 327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8" name="Shape 328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29" name="Shape 329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30" name="Shape 330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31" name="Shape 331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32" name="Shape 332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33" name="Shape 333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34" name="Shape 334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35" name="Shape 335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36" name="Shape 336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grpSp>
        <p:nvGrpSpPr>
          <p:cNvPr id="339" name="Group 339"/>
          <p:cNvGrpSpPr/>
          <p:nvPr/>
        </p:nvGrpSpPr>
        <p:grpSpPr>
          <a:xfrm>
            <a:off x="6663372" y="2451618"/>
            <a:ext cx="201032" cy="201032"/>
            <a:chOff x="0" y="0"/>
            <a:chExt cx="201031" cy="201031"/>
          </a:xfrm>
        </p:grpSpPr>
        <p:sp>
          <p:nvSpPr>
            <p:cNvPr id="337" name="Shape 337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338" name="Shape 338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342" name="Group 342"/>
          <p:cNvGrpSpPr/>
          <p:nvPr/>
        </p:nvGrpSpPr>
        <p:grpSpPr>
          <a:xfrm>
            <a:off x="7922185" y="2222810"/>
            <a:ext cx="201032" cy="201032"/>
            <a:chOff x="0" y="0"/>
            <a:chExt cx="201031" cy="201031"/>
          </a:xfrm>
        </p:grpSpPr>
        <p:sp>
          <p:nvSpPr>
            <p:cNvPr id="340" name="Shape 340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341" name="Shape 341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345" name="Group 345"/>
          <p:cNvGrpSpPr/>
          <p:nvPr/>
        </p:nvGrpSpPr>
        <p:grpSpPr>
          <a:xfrm>
            <a:off x="7910141" y="3399654"/>
            <a:ext cx="201032" cy="201032"/>
            <a:chOff x="0" y="0"/>
            <a:chExt cx="201031" cy="201031"/>
          </a:xfrm>
        </p:grpSpPr>
        <p:sp>
          <p:nvSpPr>
            <p:cNvPr id="343" name="Shape 343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344" name="Shape 344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sp>
        <p:nvSpPr>
          <p:cNvPr id="346" name="Shape 346"/>
          <p:cNvSpPr/>
          <p:nvPr/>
        </p:nvSpPr>
        <p:spPr>
          <a:xfrm>
            <a:off x="5893977" y="2705100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1</a:t>
            </a:r>
          </a:p>
        </p:txBody>
      </p:sp>
      <p:sp>
        <p:nvSpPr>
          <p:cNvPr id="347" name="Shape 347"/>
          <p:cNvSpPr/>
          <p:nvPr/>
        </p:nvSpPr>
        <p:spPr>
          <a:xfrm>
            <a:off x="7500936" y="3984676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2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55" name="Shape 15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56" name="Shape 15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57" name="Shape 15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58" name="Shape 158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59" name="Shape 1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</a:t>
            </a:r>
          </a:p>
        </p:txBody>
      </p:sp>
      <p:sp>
        <p:nvSpPr>
          <p:cNvPr id="160" name="Shape 1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2777" indent="-352777">
              <a:buClrTx/>
              <a:buSzPct val="100000"/>
              <a:buFontTx/>
              <a:buAutoNum type="arabicPeriod"/>
            </a:pPr>
            <a:r>
              <a:rPr dirty="0"/>
              <a:t>Motivation / Review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rPr lang="en-AU" dirty="0"/>
              <a:t>Unsupervised learning - </a:t>
            </a:r>
            <a:r>
              <a:rPr dirty="0"/>
              <a:t>What is Clustering?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rPr dirty="0"/>
              <a:t>What is</a:t>
            </a:r>
            <a:r>
              <a:rPr lang="en-AU" dirty="0"/>
              <a:t> K-</a:t>
            </a:r>
            <a:r>
              <a:rPr dirty="0"/>
              <a:t>Means and how does it work?</a:t>
            </a:r>
            <a:endParaRPr lang="en-AU" dirty="0"/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rPr lang="en-AU" dirty="0"/>
              <a:t>What is DBSCAN and how does it work?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rPr lang="en-AU" dirty="0"/>
              <a:t>What is hierarchical clustering and how does it work?</a:t>
            </a:r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rPr lang="en-AU" dirty="0"/>
              <a:t>How do we measure the performance of clustering?</a:t>
            </a:r>
            <a:endParaRPr dirty="0"/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rPr dirty="0"/>
              <a:t>Lab</a:t>
            </a:r>
            <a:endParaRPr lang="en-AU" dirty="0"/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rPr lang="en-AU" dirty="0"/>
              <a:t>Supervised learning: cluster-based classifiers and </a:t>
            </a:r>
            <a:r>
              <a:rPr lang="en-AU" dirty="0" err="1"/>
              <a:t>regressors</a:t>
            </a:r>
            <a:endParaRPr dirty="0"/>
          </a:p>
          <a:p>
            <a:pPr marL="352777" indent="-352777">
              <a:buClrTx/>
              <a:buSzPct val="100000"/>
              <a:buFontTx/>
              <a:buAutoNum type="arabicPeriod"/>
            </a:pPr>
            <a:r>
              <a:rPr dirty="0"/>
              <a:t>Discussion - Homework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50" name="Shape 35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51" name="Shape 35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52" name="Shape 35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53" name="Shape 3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354" name="Shape 3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355" name="Shape 355"/>
          <p:cNvSpPr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4) Repeat steps 2-3 until stopping criteria met</a:t>
            </a:r>
          </a:p>
        </p:txBody>
      </p:sp>
      <p:sp>
        <p:nvSpPr>
          <p:cNvPr id="356" name="Shape 356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57" name="Shape 357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58" name="Shape 358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59" name="Shape 359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60" name="Shape 360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61" name="Shape 361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62" name="Shape 362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63" name="Shape 363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64" name="Shape 364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65" name="Shape 365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66" name="Shape 366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67" name="Shape 367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68" name="Shape 368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A6A6A6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grpSp>
        <p:nvGrpSpPr>
          <p:cNvPr id="371" name="Group 371"/>
          <p:cNvGrpSpPr/>
          <p:nvPr/>
        </p:nvGrpSpPr>
        <p:grpSpPr>
          <a:xfrm>
            <a:off x="6663372" y="2451618"/>
            <a:ext cx="201032" cy="201032"/>
            <a:chOff x="0" y="0"/>
            <a:chExt cx="201031" cy="201031"/>
          </a:xfrm>
        </p:grpSpPr>
        <p:sp>
          <p:nvSpPr>
            <p:cNvPr id="369" name="Shape 369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370" name="Shape 370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374" name="Group 374"/>
          <p:cNvGrpSpPr/>
          <p:nvPr/>
        </p:nvGrpSpPr>
        <p:grpSpPr>
          <a:xfrm>
            <a:off x="7922185" y="2222810"/>
            <a:ext cx="201032" cy="201032"/>
            <a:chOff x="0" y="0"/>
            <a:chExt cx="201031" cy="201031"/>
          </a:xfrm>
        </p:grpSpPr>
        <p:sp>
          <p:nvSpPr>
            <p:cNvPr id="372" name="Shape 372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373" name="Shape 373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377" name="Group 377"/>
          <p:cNvGrpSpPr/>
          <p:nvPr/>
        </p:nvGrpSpPr>
        <p:grpSpPr>
          <a:xfrm>
            <a:off x="7910141" y="3399654"/>
            <a:ext cx="201032" cy="201032"/>
            <a:chOff x="0" y="0"/>
            <a:chExt cx="201031" cy="201031"/>
          </a:xfrm>
        </p:grpSpPr>
        <p:sp>
          <p:nvSpPr>
            <p:cNvPr id="375" name="Shape 375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376" name="Shape 376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sp>
        <p:nvSpPr>
          <p:cNvPr id="378" name="Shape 378"/>
          <p:cNvSpPr/>
          <p:nvPr/>
        </p:nvSpPr>
        <p:spPr>
          <a:xfrm>
            <a:off x="6751649" y="2681350"/>
            <a:ext cx="2649" cy="182881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79" name="Shape 379"/>
          <p:cNvSpPr/>
          <p:nvPr/>
        </p:nvSpPr>
        <p:spPr>
          <a:xfrm flipH="1">
            <a:off x="6601776" y="2652649"/>
            <a:ext cx="113411" cy="50434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80" name="Shape 380"/>
          <p:cNvSpPr/>
          <p:nvPr/>
        </p:nvSpPr>
        <p:spPr>
          <a:xfrm>
            <a:off x="6845617" y="2652649"/>
            <a:ext cx="250473" cy="458580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81" name="Shape 381"/>
          <p:cNvSpPr/>
          <p:nvPr/>
        </p:nvSpPr>
        <p:spPr>
          <a:xfrm>
            <a:off x="7676494" y="2019300"/>
            <a:ext cx="250473" cy="25885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82" name="Shape 382"/>
          <p:cNvSpPr/>
          <p:nvPr/>
        </p:nvSpPr>
        <p:spPr>
          <a:xfrm>
            <a:off x="7731038" y="2171700"/>
            <a:ext cx="141386" cy="14611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83" name="Shape 383"/>
          <p:cNvSpPr/>
          <p:nvPr/>
        </p:nvSpPr>
        <p:spPr>
          <a:xfrm flipH="1">
            <a:off x="8097554" y="2072715"/>
            <a:ext cx="30925" cy="15227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84" name="Shape 384"/>
          <p:cNvSpPr/>
          <p:nvPr/>
        </p:nvSpPr>
        <p:spPr>
          <a:xfrm flipH="1">
            <a:off x="7301758" y="3557370"/>
            <a:ext cx="499973" cy="1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85" name="Shape 385"/>
          <p:cNvSpPr/>
          <p:nvPr/>
        </p:nvSpPr>
        <p:spPr>
          <a:xfrm flipH="1">
            <a:off x="8011583" y="3207346"/>
            <a:ext cx="30925" cy="15227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86" name="Shape 386"/>
          <p:cNvSpPr/>
          <p:nvPr/>
        </p:nvSpPr>
        <p:spPr>
          <a:xfrm flipH="1">
            <a:off x="8163349" y="3026968"/>
            <a:ext cx="158077" cy="37105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87" name="Shape 387"/>
          <p:cNvSpPr/>
          <p:nvPr/>
        </p:nvSpPr>
        <p:spPr>
          <a:xfrm flipH="1">
            <a:off x="8128478" y="3504555"/>
            <a:ext cx="166838" cy="5281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88" name="Shape 388"/>
          <p:cNvSpPr/>
          <p:nvPr/>
        </p:nvSpPr>
        <p:spPr>
          <a:xfrm flipH="1">
            <a:off x="7634807" y="2324100"/>
            <a:ext cx="212038" cy="0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89" name="Shape 389"/>
          <p:cNvSpPr/>
          <p:nvPr/>
        </p:nvSpPr>
        <p:spPr>
          <a:xfrm>
            <a:off x="5893977" y="2705100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1</a:t>
            </a:r>
          </a:p>
        </p:txBody>
      </p:sp>
      <p:sp>
        <p:nvSpPr>
          <p:cNvPr id="390" name="Shape 390"/>
          <p:cNvSpPr/>
          <p:nvPr/>
        </p:nvSpPr>
        <p:spPr>
          <a:xfrm>
            <a:off x="7500936" y="3984676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2</a:t>
            </a:r>
          </a:p>
        </p:txBody>
      </p:sp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93" name="Shape 39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94" name="Shape 39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95" name="Shape 39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396" name="Shape 39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397" name="Shape 39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398" name="Shape 398"/>
          <p:cNvSpPr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4) Repeat steps 2-3 until stopping criteria met</a:t>
            </a:r>
          </a:p>
        </p:txBody>
      </p:sp>
      <p:sp>
        <p:nvSpPr>
          <p:cNvPr id="399" name="Shape 399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00" name="Shape 400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01" name="Shape 401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02" name="Shape 402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03" name="Shape 403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04" name="Shape 404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05" name="Shape 405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06" name="Shape 406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07" name="Shape 407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08" name="Shape 408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09" name="Shape 409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10" name="Shape 410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11" name="Shape 411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grpSp>
        <p:nvGrpSpPr>
          <p:cNvPr id="414" name="Group 414"/>
          <p:cNvGrpSpPr/>
          <p:nvPr/>
        </p:nvGrpSpPr>
        <p:grpSpPr>
          <a:xfrm>
            <a:off x="6663372" y="2451618"/>
            <a:ext cx="201032" cy="201032"/>
            <a:chOff x="0" y="0"/>
            <a:chExt cx="201031" cy="201031"/>
          </a:xfrm>
        </p:grpSpPr>
        <p:sp>
          <p:nvSpPr>
            <p:cNvPr id="412" name="Shape 412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413" name="Shape 413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366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417" name="Group 417"/>
          <p:cNvGrpSpPr/>
          <p:nvPr/>
        </p:nvGrpSpPr>
        <p:grpSpPr>
          <a:xfrm>
            <a:off x="7922185" y="2222810"/>
            <a:ext cx="201032" cy="201032"/>
            <a:chOff x="0" y="0"/>
            <a:chExt cx="201031" cy="201031"/>
          </a:xfrm>
        </p:grpSpPr>
        <p:sp>
          <p:nvSpPr>
            <p:cNvPr id="415" name="Shape 415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416" name="Shape 416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70E5E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420" name="Group 420"/>
          <p:cNvGrpSpPr/>
          <p:nvPr/>
        </p:nvGrpSpPr>
        <p:grpSpPr>
          <a:xfrm>
            <a:off x="7910141" y="3399654"/>
            <a:ext cx="201032" cy="201032"/>
            <a:chOff x="0" y="0"/>
            <a:chExt cx="201031" cy="201031"/>
          </a:xfrm>
        </p:grpSpPr>
        <p:sp>
          <p:nvSpPr>
            <p:cNvPr id="418" name="Shape 418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419" name="Shape 419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sp>
        <p:nvSpPr>
          <p:cNvPr id="421" name="Shape 421"/>
          <p:cNvSpPr/>
          <p:nvPr/>
        </p:nvSpPr>
        <p:spPr>
          <a:xfrm>
            <a:off x="6751649" y="2681350"/>
            <a:ext cx="2649" cy="182881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22" name="Shape 422"/>
          <p:cNvSpPr/>
          <p:nvPr/>
        </p:nvSpPr>
        <p:spPr>
          <a:xfrm flipH="1">
            <a:off x="6601776" y="2652649"/>
            <a:ext cx="113411" cy="50434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23" name="Shape 423"/>
          <p:cNvSpPr/>
          <p:nvPr/>
        </p:nvSpPr>
        <p:spPr>
          <a:xfrm>
            <a:off x="6845617" y="2652649"/>
            <a:ext cx="250473" cy="458580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24" name="Shape 424"/>
          <p:cNvSpPr/>
          <p:nvPr/>
        </p:nvSpPr>
        <p:spPr>
          <a:xfrm>
            <a:off x="7676494" y="2019300"/>
            <a:ext cx="250473" cy="25885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25" name="Shape 425"/>
          <p:cNvSpPr/>
          <p:nvPr/>
        </p:nvSpPr>
        <p:spPr>
          <a:xfrm>
            <a:off x="7731038" y="2171700"/>
            <a:ext cx="141386" cy="14611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26" name="Shape 426"/>
          <p:cNvSpPr/>
          <p:nvPr/>
        </p:nvSpPr>
        <p:spPr>
          <a:xfrm flipH="1">
            <a:off x="8097554" y="2072715"/>
            <a:ext cx="30925" cy="15227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27" name="Shape 427"/>
          <p:cNvSpPr/>
          <p:nvPr/>
        </p:nvSpPr>
        <p:spPr>
          <a:xfrm flipH="1">
            <a:off x="7301758" y="3557370"/>
            <a:ext cx="499973" cy="1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28" name="Shape 428"/>
          <p:cNvSpPr/>
          <p:nvPr/>
        </p:nvSpPr>
        <p:spPr>
          <a:xfrm flipH="1">
            <a:off x="8011583" y="3207346"/>
            <a:ext cx="30925" cy="15227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29" name="Shape 429"/>
          <p:cNvSpPr/>
          <p:nvPr/>
        </p:nvSpPr>
        <p:spPr>
          <a:xfrm flipH="1">
            <a:off x="8163349" y="3026968"/>
            <a:ext cx="158077" cy="37105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30" name="Shape 430"/>
          <p:cNvSpPr/>
          <p:nvPr/>
        </p:nvSpPr>
        <p:spPr>
          <a:xfrm flipH="1">
            <a:off x="8128478" y="3504555"/>
            <a:ext cx="166838" cy="5281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31" name="Shape 431"/>
          <p:cNvSpPr/>
          <p:nvPr/>
        </p:nvSpPr>
        <p:spPr>
          <a:xfrm flipH="1">
            <a:off x="7634807" y="2324100"/>
            <a:ext cx="212038" cy="0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32" name="Shape 432"/>
          <p:cNvSpPr/>
          <p:nvPr/>
        </p:nvSpPr>
        <p:spPr>
          <a:xfrm>
            <a:off x="5893977" y="2705100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1</a:t>
            </a:r>
          </a:p>
        </p:txBody>
      </p:sp>
      <p:sp>
        <p:nvSpPr>
          <p:cNvPr id="433" name="Shape 433"/>
          <p:cNvSpPr/>
          <p:nvPr/>
        </p:nvSpPr>
        <p:spPr>
          <a:xfrm>
            <a:off x="7500936" y="3984676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2</a:t>
            </a:r>
          </a:p>
        </p:txBody>
      </p:sp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36" name="Shape 43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37" name="Shape 43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38" name="Shape 43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39" name="Shape 4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440" name="Shape 4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441" name="Shape 441"/>
          <p:cNvSpPr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4) Repeat steps 2-3 until stopping criteria met</a:t>
            </a:r>
          </a:p>
        </p:txBody>
      </p:sp>
      <p:sp>
        <p:nvSpPr>
          <p:cNvPr id="442" name="Shape 442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43" name="Shape 443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44" name="Shape 444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45" name="Shape 445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46" name="Shape 446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47" name="Shape 447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48" name="Shape 448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49" name="Shape 449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50" name="Shape 450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51" name="Shape 451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52" name="Shape 452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53" name="Shape 453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54" name="Shape 454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grpSp>
        <p:nvGrpSpPr>
          <p:cNvPr id="457" name="Group 457"/>
          <p:cNvGrpSpPr/>
          <p:nvPr/>
        </p:nvGrpSpPr>
        <p:grpSpPr>
          <a:xfrm>
            <a:off x="6738441" y="3074224"/>
            <a:ext cx="201032" cy="201032"/>
            <a:chOff x="0" y="0"/>
            <a:chExt cx="201031" cy="201031"/>
          </a:xfrm>
        </p:grpSpPr>
        <p:sp>
          <p:nvSpPr>
            <p:cNvPr id="455" name="Shape 455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456" name="Shape 456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460" name="Group 460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458" name="Shape 458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459" name="Shape 459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463" name="Group 463"/>
          <p:cNvGrpSpPr/>
          <p:nvPr/>
        </p:nvGrpSpPr>
        <p:grpSpPr>
          <a:xfrm>
            <a:off x="7898266" y="3226624"/>
            <a:ext cx="201032" cy="201032"/>
            <a:chOff x="0" y="0"/>
            <a:chExt cx="201031" cy="201031"/>
          </a:xfrm>
        </p:grpSpPr>
        <p:sp>
          <p:nvSpPr>
            <p:cNvPr id="461" name="Shape 461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462" name="Shape 462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sp>
        <p:nvSpPr>
          <p:cNvPr id="464" name="Shape 464"/>
          <p:cNvSpPr/>
          <p:nvPr/>
        </p:nvSpPr>
        <p:spPr>
          <a:xfrm>
            <a:off x="5893977" y="2705100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1</a:t>
            </a:r>
          </a:p>
        </p:txBody>
      </p:sp>
      <p:sp>
        <p:nvSpPr>
          <p:cNvPr id="465" name="Shape 465"/>
          <p:cNvSpPr/>
          <p:nvPr/>
        </p:nvSpPr>
        <p:spPr>
          <a:xfrm>
            <a:off x="7500936" y="3984676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2</a:t>
            </a:r>
          </a:p>
        </p:txBody>
      </p:sp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68" name="Shape 46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69" name="Shape 46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70" name="Shape 47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71" name="Shape 47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472" name="Shape 4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473" name="Shape 473"/>
          <p:cNvSpPr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4) Repeat steps 2-3 until stopping criteria met</a:t>
            </a:r>
          </a:p>
        </p:txBody>
      </p:sp>
      <p:sp>
        <p:nvSpPr>
          <p:cNvPr id="474" name="Shape 474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75" name="Shape 475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76" name="Shape 476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77" name="Shape 477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78" name="Shape 478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79" name="Shape 479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80" name="Shape 480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81" name="Shape 481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82" name="Shape 482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83" name="Shape 483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84" name="Shape 484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85" name="Shape 485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86" name="Shape 486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grpSp>
        <p:nvGrpSpPr>
          <p:cNvPr id="489" name="Group 489"/>
          <p:cNvGrpSpPr/>
          <p:nvPr/>
        </p:nvGrpSpPr>
        <p:grpSpPr>
          <a:xfrm>
            <a:off x="6738441" y="3074224"/>
            <a:ext cx="201032" cy="201032"/>
            <a:chOff x="0" y="0"/>
            <a:chExt cx="201031" cy="201031"/>
          </a:xfrm>
        </p:grpSpPr>
        <p:sp>
          <p:nvSpPr>
            <p:cNvPr id="487" name="Shape 487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488" name="Shape 488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492" name="Group 492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490" name="Shape 490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491" name="Shape 491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495" name="Group 495"/>
          <p:cNvGrpSpPr/>
          <p:nvPr/>
        </p:nvGrpSpPr>
        <p:grpSpPr>
          <a:xfrm>
            <a:off x="7898266" y="3226624"/>
            <a:ext cx="201032" cy="201032"/>
            <a:chOff x="0" y="0"/>
            <a:chExt cx="201031" cy="201031"/>
          </a:xfrm>
        </p:grpSpPr>
        <p:sp>
          <p:nvSpPr>
            <p:cNvPr id="493" name="Shape 493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494" name="Shape 494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sp>
        <p:nvSpPr>
          <p:cNvPr id="496" name="Shape 496"/>
          <p:cNvSpPr/>
          <p:nvPr/>
        </p:nvSpPr>
        <p:spPr>
          <a:xfrm flipV="1">
            <a:off x="7517134" y="2178008"/>
            <a:ext cx="244852" cy="12616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97" name="Shape 497"/>
          <p:cNvSpPr/>
          <p:nvPr/>
        </p:nvSpPr>
        <p:spPr>
          <a:xfrm flipV="1">
            <a:off x="7870062" y="2059907"/>
            <a:ext cx="244852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98" name="Shape 498"/>
          <p:cNvSpPr/>
          <p:nvPr/>
        </p:nvSpPr>
        <p:spPr>
          <a:xfrm>
            <a:off x="7614242" y="1985653"/>
            <a:ext cx="139046" cy="15545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499" name="Shape 499"/>
          <p:cNvSpPr/>
          <p:nvPr/>
        </p:nvSpPr>
        <p:spPr>
          <a:xfrm flipV="1">
            <a:off x="8093094" y="2953896"/>
            <a:ext cx="202357" cy="24879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00" name="Shape 500"/>
          <p:cNvSpPr/>
          <p:nvPr/>
        </p:nvSpPr>
        <p:spPr>
          <a:xfrm flipV="1">
            <a:off x="8110536" y="3305828"/>
            <a:ext cx="253219" cy="5781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01" name="Shape 501"/>
          <p:cNvSpPr/>
          <p:nvPr/>
        </p:nvSpPr>
        <p:spPr>
          <a:xfrm flipV="1">
            <a:off x="8001655" y="3059418"/>
            <a:ext cx="101179" cy="21583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02" name="Shape 502"/>
          <p:cNvSpPr/>
          <p:nvPr/>
        </p:nvSpPr>
        <p:spPr>
          <a:xfrm flipV="1">
            <a:off x="6641065" y="3229152"/>
            <a:ext cx="114226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03" name="Shape 503"/>
          <p:cNvSpPr/>
          <p:nvPr/>
        </p:nvSpPr>
        <p:spPr>
          <a:xfrm flipV="1">
            <a:off x="6977448" y="3125359"/>
            <a:ext cx="94402" cy="4020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04" name="Shape 504"/>
          <p:cNvSpPr/>
          <p:nvPr/>
        </p:nvSpPr>
        <p:spPr>
          <a:xfrm>
            <a:off x="6766234" y="2997121"/>
            <a:ext cx="58968" cy="11679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05" name="Shape 505"/>
          <p:cNvSpPr/>
          <p:nvPr/>
        </p:nvSpPr>
        <p:spPr>
          <a:xfrm>
            <a:off x="6878942" y="3300693"/>
            <a:ext cx="126610" cy="19307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06" name="Shape 506"/>
          <p:cNvSpPr/>
          <p:nvPr/>
        </p:nvSpPr>
        <p:spPr>
          <a:xfrm>
            <a:off x="5893977" y="2705100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1</a:t>
            </a:r>
          </a:p>
        </p:txBody>
      </p:sp>
      <p:sp>
        <p:nvSpPr>
          <p:cNvPr id="507" name="Shape 507"/>
          <p:cNvSpPr/>
          <p:nvPr/>
        </p:nvSpPr>
        <p:spPr>
          <a:xfrm>
            <a:off x="7500936" y="3984676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2</a:t>
            </a: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hape 50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10" name="Shape 51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11" name="Shape 51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12" name="Shape 51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13" name="Shape 5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514" name="Shape 5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515" name="Shape 515"/>
          <p:cNvSpPr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4) Repeat steps 2-3 until stopping criteria met</a:t>
            </a:r>
          </a:p>
        </p:txBody>
      </p:sp>
      <p:sp>
        <p:nvSpPr>
          <p:cNvPr id="516" name="Shape 516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17" name="Shape 517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18" name="Shape 518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19" name="Shape 519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20" name="Shape 520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21" name="Shape 521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22" name="Shape 522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23" name="Shape 523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24" name="Shape 524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25" name="Shape 525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26" name="Shape 526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27" name="Shape 527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28" name="Shape 528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grpSp>
        <p:nvGrpSpPr>
          <p:cNvPr id="531" name="Group 531"/>
          <p:cNvGrpSpPr/>
          <p:nvPr/>
        </p:nvGrpSpPr>
        <p:grpSpPr>
          <a:xfrm>
            <a:off x="6738441" y="3074224"/>
            <a:ext cx="201032" cy="201032"/>
            <a:chOff x="0" y="0"/>
            <a:chExt cx="201031" cy="201031"/>
          </a:xfrm>
        </p:grpSpPr>
        <p:sp>
          <p:nvSpPr>
            <p:cNvPr id="529" name="Shape 529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530" name="Shape 530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534" name="Group 534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532" name="Shape 532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533" name="Shape 533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537" name="Group 537"/>
          <p:cNvGrpSpPr/>
          <p:nvPr/>
        </p:nvGrpSpPr>
        <p:grpSpPr>
          <a:xfrm>
            <a:off x="7898266" y="3226624"/>
            <a:ext cx="201032" cy="201032"/>
            <a:chOff x="0" y="0"/>
            <a:chExt cx="201031" cy="201031"/>
          </a:xfrm>
        </p:grpSpPr>
        <p:sp>
          <p:nvSpPr>
            <p:cNvPr id="535" name="Shape 535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536" name="Shape 536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sp>
        <p:nvSpPr>
          <p:cNvPr id="538" name="Shape 538"/>
          <p:cNvSpPr/>
          <p:nvPr/>
        </p:nvSpPr>
        <p:spPr>
          <a:xfrm flipV="1">
            <a:off x="7517134" y="2178008"/>
            <a:ext cx="244852" cy="12616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39" name="Shape 539"/>
          <p:cNvSpPr/>
          <p:nvPr/>
        </p:nvSpPr>
        <p:spPr>
          <a:xfrm flipV="1">
            <a:off x="7870062" y="2059907"/>
            <a:ext cx="244852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40" name="Shape 540"/>
          <p:cNvSpPr/>
          <p:nvPr/>
        </p:nvSpPr>
        <p:spPr>
          <a:xfrm>
            <a:off x="7614242" y="1985653"/>
            <a:ext cx="139046" cy="15545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41" name="Shape 541"/>
          <p:cNvSpPr/>
          <p:nvPr/>
        </p:nvSpPr>
        <p:spPr>
          <a:xfrm flipV="1">
            <a:off x="8093094" y="2953896"/>
            <a:ext cx="202357" cy="24879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42" name="Shape 542"/>
          <p:cNvSpPr/>
          <p:nvPr/>
        </p:nvSpPr>
        <p:spPr>
          <a:xfrm flipV="1">
            <a:off x="8110536" y="3305828"/>
            <a:ext cx="253219" cy="5781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43" name="Shape 543"/>
          <p:cNvSpPr/>
          <p:nvPr/>
        </p:nvSpPr>
        <p:spPr>
          <a:xfrm flipV="1">
            <a:off x="8001655" y="3059418"/>
            <a:ext cx="101179" cy="21583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44" name="Shape 544"/>
          <p:cNvSpPr/>
          <p:nvPr/>
        </p:nvSpPr>
        <p:spPr>
          <a:xfrm flipV="1">
            <a:off x="6641065" y="3229152"/>
            <a:ext cx="114226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45" name="Shape 545"/>
          <p:cNvSpPr/>
          <p:nvPr/>
        </p:nvSpPr>
        <p:spPr>
          <a:xfrm flipV="1">
            <a:off x="6977448" y="3125359"/>
            <a:ext cx="94402" cy="4020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46" name="Shape 546"/>
          <p:cNvSpPr/>
          <p:nvPr/>
        </p:nvSpPr>
        <p:spPr>
          <a:xfrm>
            <a:off x="6766234" y="2997121"/>
            <a:ext cx="58968" cy="11679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47" name="Shape 547"/>
          <p:cNvSpPr/>
          <p:nvPr/>
        </p:nvSpPr>
        <p:spPr>
          <a:xfrm>
            <a:off x="6878942" y="3300693"/>
            <a:ext cx="126610" cy="19307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48" name="Shape 548"/>
          <p:cNvSpPr/>
          <p:nvPr/>
        </p:nvSpPr>
        <p:spPr>
          <a:xfrm>
            <a:off x="5893977" y="2705100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1</a:t>
            </a:r>
          </a:p>
        </p:txBody>
      </p:sp>
      <p:sp>
        <p:nvSpPr>
          <p:cNvPr id="549" name="Shape 549"/>
          <p:cNvSpPr/>
          <p:nvPr/>
        </p:nvSpPr>
        <p:spPr>
          <a:xfrm>
            <a:off x="7500936" y="3984676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2</a:t>
            </a:r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52" name="Shape 55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53" name="Shape 55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54" name="Shape 55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55" name="Shape 5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556" name="Shape 5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557" name="Shape 557"/>
          <p:cNvSpPr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4) Repeat steps 2-3 until stopping criteria met</a:t>
            </a:r>
          </a:p>
        </p:txBody>
      </p:sp>
      <p:sp>
        <p:nvSpPr>
          <p:cNvPr id="558" name="Shape 558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59" name="Shape 559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0" name="Shape 560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1" name="Shape 561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2" name="Shape 562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3" name="Shape 563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4" name="Shape 564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5" name="Shape 565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6" name="Shape 566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7" name="Shape 567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8" name="Shape 568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69" name="Shape 569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70" name="Shape 570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grpSp>
        <p:nvGrpSpPr>
          <p:cNvPr id="573" name="Group 573"/>
          <p:cNvGrpSpPr/>
          <p:nvPr/>
        </p:nvGrpSpPr>
        <p:grpSpPr>
          <a:xfrm>
            <a:off x="6785941" y="3162300"/>
            <a:ext cx="201032" cy="201032"/>
            <a:chOff x="0" y="0"/>
            <a:chExt cx="201031" cy="201031"/>
          </a:xfrm>
        </p:grpSpPr>
        <p:sp>
          <p:nvSpPr>
            <p:cNvPr id="571" name="Shape 571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572" name="Shape 572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576" name="Group 576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574" name="Shape 574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575" name="Shape 575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579" name="Group 579"/>
          <p:cNvGrpSpPr/>
          <p:nvPr/>
        </p:nvGrpSpPr>
        <p:grpSpPr>
          <a:xfrm>
            <a:off x="8221544" y="2992285"/>
            <a:ext cx="201032" cy="201032"/>
            <a:chOff x="0" y="0"/>
            <a:chExt cx="201031" cy="201031"/>
          </a:xfrm>
        </p:grpSpPr>
        <p:sp>
          <p:nvSpPr>
            <p:cNvPr id="577" name="Shape 577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578" name="Shape 578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sp>
        <p:nvSpPr>
          <p:cNvPr id="580" name="Shape 580"/>
          <p:cNvSpPr/>
          <p:nvPr/>
        </p:nvSpPr>
        <p:spPr>
          <a:xfrm flipV="1">
            <a:off x="7517134" y="2178008"/>
            <a:ext cx="244852" cy="126168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81" name="Shape 581"/>
          <p:cNvSpPr/>
          <p:nvPr/>
        </p:nvSpPr>
        <p:spPr>
          <a:xfrm flipV="1">
            <a:off x="7870062" y="2059907"/>
            <a:ext cx="244852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82" name="Shape 582"/>
          <p:cNvSpPr/>
          <p:nvPr/>
        </p:nvSpPr>
        <p:spPr>
          <a:xfrm>
            <a:off x="7614242" y="1985653"/>
            <a:ext cx="139046" cy="15545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83" name="Shape 583"/>
          <p:cNvSpPr/>
          <p:nvPr/>
        </p:nvSpPr>
        <p:spPr>
          <a:xfrm flipV="1">
            <a:off x="6641065" y="3229152"/>
            <a:ext cx="114226" cy="71219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84" name="Shape 584"/>
          <p:cNvSpPr/>
          <p:nvPr/>
        </p:nvSpPr>
        <p:spPr>
          <a:xfrm flipV="1">
            <a:off x="6977448" y="3125359"/>
            <a:ext cx="94402" cy="4020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85" name="Shape 585"/>
          <p:cNvSpPr/>
          <p:nvPr/>
        </p:nvSpPr>
        <p:spPr>
          <a:xfrm>
            <a:off x="6766234" y="2997121"/>
            <a:ext cx="58968" cy="11679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86" name="Shape 586"/>
          <p:cNvSpPr/>
          <p:nvPr/>
        </p:nvSpPr>
        <p:spPr>
          <a:xfrm>
            <a:off x="6967536" y="3390899"/>
            <a:ext cx="115099" cy="193077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87" name="Shape 587"/>
          <p:cNvSpPr/>
          <p:nvPr/>
        </p:nvSpPr>
        <p:spPr>
          <a:xfrm>
            <a:off x="8348476" y="3192954"/>
            <a:ext cx="58968" cy="116796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88" name="Shape 588"/>
          <p:cNvSpPr/>
          <p:nvPr/>
        </p:nvSpPr>
        <p:spPr>
          <a:xfrm flipV="1">
            <a:off x="8333637" y="2904999"/>
            <a:ext cx="30079" cy="86175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89" name="Shape 589"/>
          <p:cNvSpPr/>
          <p:nvPr/>
        </p:nvSpPr>
        <p:spPr>
          <a:xfrm>
            <a:off x="8129376" y="3078583"/>
            <a:ext cx="75571" cy="36262"/>
          </a:xfrm>
          <a:prstGeom prst="line">
            <a:avLst/>
          </a:prstGeom>
          <a:solidFill>
            <a:srgbClr val="650A34"/>
          </a:solidFill>
          <a:ln w="28575">
            <a:solidFill>
              <a:srgbClr val="000000"/>
            </a:solidFill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90" name="Shape 590"/>
          <p:cNvSpPr/>
          <p:nvPr/>
        </p:nvSpPr>
        <p:spPr>
          <a:xfrm>
            <a:off x="5893977" y="2705100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1</a:t>
            </a:r>
          </a:p>
        </p:txBody>
      </p:sp>
      <p:sp>
        <p:nvSpPr>
          <p:cNvPr id="591" name="Shape 591"/>
          <p:cNvSpPr/>
          <p:nvPr/>
        </p:nvSpPr>
        <p:spPr>
          <a:xfrm>
            <a:off x="7500936" y="3984676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2</a:t>
            </a:r>
          </a:p>
        </p:txBody>
      </p:sp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94" name="Shape 59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95" name="Shape 59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96" name="Shape 59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97" name="Shape 5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598" name="Shape 5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KMEANS ALGORITHM</a:t>
            </a:r>
          </a:p>
        </p:txBody>
      </p:sp>
      <p:sp>
        <p:nvSpPr>
          <p:cNvPr id="599" name="Shape 599"/>
          <p:cNvSpPr/>
          <p:nvPr/>
        </p:nvSpPr>
        <p:spPr>
          <a:xfrm>
            <a:off x="566737" y="1104899"/>
            <a:ext cx="5514989" cy="3624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1) Choose k initial centroids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2) For each point: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find distance to each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     - assign point to nearest centroid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3) Recalculate centroid positions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4) Repeat steps 2-3 until stopping criteria met</a:t>
            </a:r>
          </a:p>
        </p:txBody>
      </p:sp>
      <p:sp>
        <p:nvSpPr>
          <p:cNvPr id="600" name="Shape 600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01" name="Shape 601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02" name="Shape 602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03" name="Shape 603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04" name="Shape 604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05" name="Shape 605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06" name="Shape 606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07" name="Shape 607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08" name="Shape 608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09" name="Shape 609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10" name="Shape 610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11" name="Shape 611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12" name="Shape 612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grpSp>
        <p:nvGrpSpPr>
          <p:cNvPr id="615" name="Group 615"/>
          <p:cNvGrpSpPr/>
          <p:nvPr/>
        </p:nvGrpSpPr>
        <p:grpSpPr>
          <a:xfrm>
            <a:off x="6785941" y="3162300"/>
            <a:ext cx="201032" cy="201032"/>
            <a:chOff x="0" y="0"/>
            <a:chExt cx="201031" cy="201031"/>
          </a:xfrm>
        </p:grpSpPr>
        <p:sp>
          <p:nvSpPr>
            <p:cNvPr id="613" name="Shape 613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614" name="Shape 614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618" name="Group 618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616" name="Shape 616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617" name="Shape 617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621" name="Group 621"/>
          <p:cNvGrpSpPr/>
          <p:nvPr/>
        </p:nvGrpSpPr>
        <p:grpSpPr>
          <a:xfrm>
            <a:off x="8221544" y="2992285"/>
            <a:ext cx="201032" cy="201032"/>
            <a:chOff x="0" y="0"/>
            <a:chExt cx="201031" cy="201031"/>
          </a:xfrm>
        </p:grpSpPr>
        <p:sp>
          <p:nvSpPr>
            <p:cNvPr id="619" name="Shape 619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620" name="Shape 620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sp>
        <p:nvSpPr>
          <p:cNvPr id="622" name="Shape 622"/>
          <p:cNvSpPr/>
          <p:nvPr/>
        </p:nvSpPr>
        <p:spPr>
          <a:xfrm>
            <a:off x="5893977" y="2705100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1</a:t>
            </a:r>
          </a:p>
        </p:txBody>
      </p:sp>
      <p:sp>
        <p:nvSpPr>
          <p:cNvPr id="623" name="Shape 623"/>
          <p:cNvSpPr/>
          <p:nvPr/>
        </p:nvSpPr>
        <p:spPr>
          <a:xfrm>
            <a:off x="7500936" y="3984676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2</a:t>
            </a:r>
          </a:p>
        </p:txBody>
      </p:sp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1" name="Shape 70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2" name="Shape 70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3" name="Shape 70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4" name="Shape 7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705" name="Shape 70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706" name="Shape 706"/>
          <p:cNvSpPr/>
          <p:nvPr/>
        </p:nvSpPr>
        <p:spPr>
          <a:xfrm>
            <a:off x="454024" y="1429572"/>
            <a:ext cx="8455027" cy="2542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Strengths: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K-means is a popular algorithm because of its computational efficiency and simple and intuitive nature.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Weaknesses: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However, K-means is highly scale dependent, and is not suitable for data with widely varying shapes and densities.</a:t>
            </a:r>
          </a:p>
        </p:txBody>
      </p:sp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Shape 62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26" name="Shape 62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27" name="Shape 627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sz="7200" dirty="0"/>
              <a:t>HOW DO WE KNOW OUR</a:t>
            </a:r>
            <a:r>
              <a:rPr lang="en-US" sz="7200" dirty="0"/>
              <a:t> k-MEANS</a:t>
            </a:r>
            <a:r>
              <a:rPr sz="7200" dirty="0"/>
              <a:t> CLUSTERS ARE ANY GOOD?</a:t>
            </a:r>
          </a:p>
        </p:txBody>
      </p:sp>
      <p:sp>
        <p:nvSpPr>
          <p:cNvPr id="628" name="Shape 628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Shape 63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31" name="Shape 63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32" name="Shape 63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33" name="Shape 63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34" name="Shape 6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635" name="Shape 6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636" name="Shape 636"/>
          <p:cNvSpPr/>
          <p:nvPr/>
        </p:nvSpPr>
        <p:spPr>
          <a:xfrm>
            <a:off x="454024" y="1429572"/>
            <a:ext cx="8455027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In general, k-means will converge to a solution and return a partition of k clusters, </a:t>
            </a:r>
            <a:r>
              <a:rPr i="1" dirty="0">
                <a:latin typeface="Garamond"/>
                <a:ea typeface="Garamond"/>
                <a:cs typeface="Garamond"/>
              </a:rPr>
              <a:t>even if no natural clusters exist in the data</a:t>
            </a:r>
            <a:r>
              <a:rPr dirty="0">
                <a:latin typeface="Garamond"/>
                <a:ea typeface="Garamond"/>
                <a:cs typeface="Garamond"/>
              </a:rPr>
              <a:t>.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64" name="Shape 164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t>WHAT IS CLUSTERING AND WHY DO IT?</a:t>
            </a:r>
          </a:p>
        </p:txBody>
      </p:sp>
      <p:sp>
        <p:nvSpPr>
          <p:cNvPr id="165" name="Shape 165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39" name="Shape 63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40" name="Shape 64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41" name="Shape 64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42" name="Shape 64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CLUSTER VALIDATION</a:t>
            </a:r>
            <a:r>
              <a:rPr lang="en-US" dirty="0"/>
              <a:t> – COHESION</a:t>
            </a:r>
            <a:endParaRPr dirty="0"/>
          </a:p>
        </p:txBody>
      </p:sp>
      <p:sp>
        <p:nvSpPr>
          <p:cNvPr id="644" name="Shape 644"/>
          <p:cNvSpPr/>
          <p:nvPr/>
        </p:nvSpPr>
        <p:spPr>
          <a:xfrm>
            <a:off x="454024" y="1429572"/>
            <a:ext cx="8455027" cy="3885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Cohesion measures clustering effectiveness within a cluster.</a:t>
            </a: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lang="en-US" dirty="0">
                <a:latin typeface="Garamond"/>
                <a:ea typeface="Garamond"/>
                <a:cs typeface="Garamond"/>
              </a:rPr>
              <a:t>How far are the points in the cluster away from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lang="en-US" dirty="0">
                <a:latin typeface="Garamond"/>
                <a:ea typeface="Garamond"/>
                <a:cs typeface="Garamond"/>
              </a:rPr>
              <a:t>the centroid?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lang="en-US" dirty="0">
                <a:latin typeface="Garamond"/>
                <a:ea typeface="Garamond"/>
                <a:cs typeface="Garamond"/>
              </a:rPr>
              <a:t>Add up those distances.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lang="en-US" dirty="0">
                <a:latin typeface="Garamond"/>
                <a:ea typeface="Garamond"/>
                <a:cs typeface="Garamond"/>
              </a:rPr>
              <a:t>We’d like to see a small number.</a:t>
            </a:r>
          </a:p>
        </p:txBody>
      </p:sp>
      <p:pic>
        <p:nvPicPr>
          <p:cNvPr id="645" name="image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4487" y="1880295"/>
            <a:ext cx="3594101" cy="10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image14.png"/>
          <p:cNvPicPr>
            <a:picLocks noChangeAspect="1"/>
          </p:cNvPicPr>
          <p:nvPr/>
        </p:nvPicPr>
        <p:blipFill rotWithShape="1">
          <a:blip r:embed="rId3"/>
          <a:srcRect r="72836" b="40919"/>
          <a:stretch/>
        </p:blipFill>
        <p:spPr>
          <a:xfrm>
            <a:off x="6478588" y="2747474"/>
            <a:ext cx="2009127" cy="19670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39" name="Shape 63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40" name="Shape 64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41" name="Shape 64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42" name="Shape 64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CLUSTER VALIDATION</a:t>
            </a:r>
            <a:r>
              <a:rPr lang="en-US" dirty="0"/>
              <a:t> - SEPARATION</a:t>
            </a:r>
            <a:endParaRPr dirty="0"/>
          </a:p>
        </p:txBody>
      </p:sp>
      <p:sp>
        <p:nvSpPr>
          <p:cNvPr id="644" name="Shape 644"/>
          <p:cNvSpPr/>
          <p:nvPr/>
        </p:nvSpPr>
        <p:spPr>
          <a:xfrm>
            <a:off x="454024" y="1429572"/>
            <a:ext cx="8455027" cy="15004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Separation measures clustering effectiveness between clusters.</a:t>
            </a: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lang="en-US" dirty="0">
                <a:latin typeface="Garamond"/>
                <a:ea typeface="Garamond"/>
                <a:cs typeface="Garamond"/>
              </a:rPr>
              <a:t>i.e. How far apart are the centroids?</a:t>
            </a: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646" name="image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437" y="1801285"/>
            <a:ext cx="3632201" cy="711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image14.png"/>
          <p:cNvPicPr>
            <a:picLocks noChangeAspect="1"/>
          </p:cNvPicPr>
          <p:nvPr/>
        </p:nvPicPr>
        <p:blipFill rotWithShape="1">
          <a:blip r:embed="rId3"/>
          <a:srcRect l="36316" b="39492"/>
          <a:stretch/>
        </p:blipFill>
        <p:spPr>
          <a:xfrm>
            <a:off x="4067142" y="2818726"/>
            <a:ext cx="4710145" cy="201453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12716167"/>
      </p:ext>
    </p:extLst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Shape 6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58" name="Shape 6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59" name="Shape 65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60" name="Shape 66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61" name="Shape 66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662" name="Shape 6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CLUSTER VALIDATION</a:t>
            </a:r>
            <a:r>
              <a:rPr lang="en-US" dirty="0"/>
              <a:t> – SILHOUETTE COEFFICIENT</a:t>
            </a:r>
            <a:endParaRPr dirty="0"/>
          </a:p>
        </p:txBody>
      </p:sp>
      <p:sp>
        <p:nvSpPr>
          <p:cNvPr id="663" name="Shape 663"/>
          <p:cNvSpPr/>
          <p:nvPr/>
        </p:nvSpPr>
        <p:spPr>
          <a:xfrm>
            <a:off x="454024" y="1429572"/>
            <a:ext cx="8455027" cy="2603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One useful measure than combines the ideas of cohesion and separation is the silhouette coefficient. For point </a:t>
            </a:r>
            <a:r>
              <a:rPr baseline="-5999" dirty="0" err="1">
                <a:latin typeface="Garamond"/>
                <a:ea typeface="Garamond"/>
                <a:cs typeface="Garamond"/>
              </a:rPr>
              <a:t>i</a:t>
            </a:r>
            <a:r>
              <a:rPr dirty="0">
                <a:latin typeface="Garamond"/>
                <a:ea typeface="Garamond"/>
                <a:cs typeface="Garamond"/>
              </a:rPr>
              <a:t>, this is given by: 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such that: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    </a:t>
            </a:r>
            <a:r>
              <a:rPr dirty="0" err="1">
                <a:latin typeface="Garamond"/>
                <a:ea typeface="Garamond"/>
                <a:cs typeface="Garamond"/>
              </a:rPr>
              <a:t>a</a:t>
            </a:r>
            <a:r>
              <a:rPr baseline="-5999" dirty="0" err="1">
                <a:latin typeface="Garamond"/>
                <a:ea typeface="Garamond"/>
                <a:cs typeface="Garamond"/>
              </a:rPr>
              <a:t>i</a:t>
            </a:r>
            <a:r>
              <a:rPr dirty="0">
                <a:latin typeface="Garamond"/>
                <a:ea typeface="Garamond"/>
                <a:cs typeface="Garamond"/>
              </a:rPr>
              <a:t> = </a:t>
            </a:r>
            <a:r>
              <a:rPr lang="en-US" dirty="0">
                <a:latin typeface="Garamond"/>
                <a:ea typeface="Garamond"/>
                <a:cs typeface="Garamond"/>
              </a:rPr>
              <a:t>average distance from </a:t>
            </a:r>
            <a:r>
              <a:rPr lang="en-US" i="1" dirty="0" err="1">
                <a:latin typeface="Garamond"/>
                <a:ea typeface="Garamond"/>
                <a:cs typeface="Garamond"/>
              </a:rPr>
              <a:t>i</a:t>
            </a:r>
            <a:r>
              <a:rPr lang="en-US" dirty="0">
                <a:latin typeface="Garamond"/>
                <a:ea typeface="Garamond"/>
                <a:cs typeface="Garamond"/>
              </a:rPr>
              <a:t> to the other members of its clump</a:t>
            </a:r>
            <a:endParaRPr baseline="-5999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    b</a:t>
            </a:r>
            <a:r>
              <a:rPr baseline="-5999" dirty="0">
                <a:latin typeface="Garamond"/>
                <a:ea typeface="Garamond"/>
                <a:cs typeface="Garamond"/>
              </a:rPr>
              <a:t>i</a:t>
            </a:r>
            <a:r>
              <a:rPr dirty="0">
                <a:latin typeface="Garamond"/>
                <a:ea typeface="Garamond"/>
                <a:cs typeface="Garamond"/>
              </a:rPr>
              <a:t> = </a:t>
            </a:r>
            <a:r>
              <a:rPr lang="en-US" dirty="0">
                <a:latin typeface="Garamond"/>
                <a:ea typeface="Garamond"/>
                <a:cs typeface="Garamond"/>
              </a:rPr>
              <a:t>average distance from </a:t>
            </a:r>
            <a:r>
              <a:rPr lang="en-US" i="1" dirty="0" err="1">
                <a:latin typeface="Garamond"/>
                <a:ea typeface="Garamond"/>
                <a:cs typeface="Garamond"/>
              </a:rPr>
              <a:t>i</a:t>
            </a:r>
            <a:r>
              <a:rPr lang="en-US" dirty="0">
                <a:latin typeface="Garamond"/>
                <a:ea typeface="Garamond"/>
                <a:cs typeface="Garamond"/>
              </a:rPr>
              <a:t> to the members of the next best clump</a:t>
            </a:r>
            <a:endParaRPr dirty="0">
              <a:latin typeface="Garamond"/>
              <a:ea typeface="Garamond"/>
              <a:cs typeface="Garamond"/>
            </a:endParaRPr>
          </a:p>
        </p:txBody>
      </p:sp>
      <p:pic>
        <p:nvPicPr>
          <p:cNvPr id="664" name="image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0587" y="2305050"/>
            <a:ext cx="2501901" cy="647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Shape 65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58" name="Shape 65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59" name="Shape 65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60" name="Shape 66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61" name="Shape 66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662" name="Shape 662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62467"/>
          </a:xfrm>
          <a:prstGeom prst="rect">
            <a:avLst/>
          </a:prstGeom>
        </p:spPr>
        <p:txBody>
          <a:bodyPr/>
          <a:lstStyle/>
          <a:p>
            <a:r>
              <a:rPr dirty="0"/>
              <a:t>CLUSTER VALIDATION</a:t>
            </a:r>
            <a:r>
              <a:rPr lang="en-US" dirty="0"/>
              <a:t> – SILHOUETTE COEFFICIENT</a:t>
            </a:r>
            <a:endParaRPr dirty="0"/>
          </a:p>
        </p:txBody>
      </p:sp>
      <p:pic>
        <p:nvPicPr>
          <p:cNvPr id="664" name="image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408" y="2200634"/>
            <a:ext cx="5722369" cy="1481425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3" name="Straight Arrow Connector 2"/>
          <p:cNvCxnSpPr/>
          <p:nvPr/>
        </p:nvCxnSpPr>
        <p:spPr>
          <a:xfrm>
            <a:off x="4963886" y="1721922"/>
            <a:ext cx="47501" cy="478712"/>
          </a:xfrm>
          <a:prstGeom prst="straightConnector1">
            <a:avLst/>
          </a:prstGeom>
          <a:noFill/>
          <a:ln w="31750" cap="flat">
            <a:solidFill>
              <a:schemeClr val="accent5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TextBox 9"/>
          <p:cNvSpPr txBox="1"/>
          <p:nvPr/>
        </p:nvSpPr>
        <p:spPr>
          <a:xfrm>
            <a:off x="468153" y="993062"/>
            <a:ext cx="8497589" cy="8104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If it’s closer to members</a:t>
            </a:r>
            <a:r>
              <a:rPr kumimoji="0" lang="en-US" sz="23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 of another cluster than it is to it’s own cluster, this numerator goes negative</a:t>
            </a:r>
            <a:r>
              <a:rPr kumimoji="0" lang="en-US" sz="230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 </a:t>
            </a:r>
            <a:r>
              <a:rPr kumimoji="0" lang="en-US" sz="23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(</a:t>
            </a:r>
            <a:r>
              <a:rPr kumimoji="0" lang="en-US" sz="230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bad</a:t>
            </a:r>
            <a:r>
              <a:rPr kumimoji="0" lang="en-US" sz="23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)</a:t>
            </a:r>
            <a:endParaRPr kumimoji="0" lang="en-US" sz="23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4716947" y="3467596"/>
            <a:ext cx="0" cy="498762"/>
          </a:xfrm>
          <a:prstGeom prst="straightConnector1">
            <a:avLst/>
          </a:prstGeom>
          <a:noFill/>
          <a:ln w="31750" cap="flat">
            <a:solidFill>
              <a:schemeClr val="accent5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TextBox 13"/>
          <p:cNvSpPr txBox="1"/>
          <p:nvPr/>
        </p:nvSpPr>
        <p:spPr>
          <a:xfrm>
            <a:off x="-83130" y="3890302"/>
            <a:ext cx="6372862" cy="11644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But if</a:t>
            </a:r>
            <a:r>
              <a:rPr kumimoji="0" lang="en-US" sz="23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 it’s a long way away from anything, it was probably a lost cause anyway. </a:t>
            </a:r>
            <a:r>
              <a:rPr lang="en-US" b="0" dirty="0">
                <a:latin typeface="Garamond"/>
                <a:ea typeface="Garamond"/>
                <a:cs typeface="Garamond"/>
              </a:rPr>
              <a:t>A big denominator will make it close to zero.</a:t>
            </a:r>
            <a:endParaRPr kumimoji="0" lang="en-US" sz="23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6289732" y="2413055"/>
            <a:ext cx="880045" cy="162657"/>
          </a:xfrm>
          <a:prstGeom prst="straightConnector1">
            <a:avLst/>
          </a:prstGeom>
          <a:noFill/>
          <a:ln w="31750" cap="flat">
            <a:solidFill>
              <a:schemeClr val="accent5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6729754" y="3322309"/>
            <a:ext cx="748145" cy="59377"/>
          </a:xfrm>
          <a:prstGeom prst="straightConnector1">
            <a:avLst/>
          </a:prstGeom>
          <a:noFill/>
          <a:ln w="31750" cap="flat">
            <a:solidFill>
              <a:schemeClr val="accent5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TextBox 21"/>
          <p:cNvSpPr txBox="1"/>
          <p:nvPr/>
        </p:nvSpPr>
        <p:spPr>
          <a:xfrm>
            <a:off x="7169777" y="1678269"/>
            <a:ext cx="1938598" cy="32880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If it’s a long way from another cluster, then b will be much bigger than a, so this will get</a:t>
            </a:r>
            <a:r>
              <a:rPr kumimoji="0" lang="en-US" sz="23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 close to +1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aseline="0" dirty="0">
                <a:latin typeface="Garamond"/>
                <a:ea typeface="Garamond"/>
                <a:cs typeface="Garamond"/>
              </a:rPr>
              <a:t>(good)</a:t>
            </a:r>
            <a:r>
              <a:rPr kumimoji="0" lang="en-US" sz="23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9587421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Shape 67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75" name="Shape 67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76" name="Shape 67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77" name="Shape 67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78" name="Shape 67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679" name="Shape 67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680" name="Shape 680"/>
          <p:cNvSpPr/>
          <p:nvPr/>
        </p:nvSpPr>
        <p:spPr>
          <a:xfrm>
            <a:off x="454024" y="1429572"/>
            <a:ext cx="8455027" cy="2542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The silhouette coefficient for the cluster C</a:t>
            </a:r>
            <a:r>
              <a:rPr baseline="-5999" dirty="0">
                <a:latin typeface="Garamond"/>
                <a:ea typeface="Garamond"/>
                <a:cs typeface="Garamond"/>
              </a:rPr>
              <a:t>i</a:t>
            </a:r>
            <a:r>
              <a:rPr dirty="0">
                <a:latin typeface="Garamond"/>
                <a:ea typeface="Garamond"/>
                <a:cs typeface="Garamond"/>
              </a:rPr>
              <a:t> is given by the average silhouette coefficient across all points in C</a:t>
            </a:r>
            <a:r>
              <a:rPr baseline="-5999" dirty="0">
                <a:latin typeface="Garamond"/>
                <a:ea typeface="Garamond"/>
                <a:cs typeface="Garamond"/>
              </a:rPr>
              <a:t>i</a:t>
            </a:r>
            <a:r>
              <a:rPr dirty="0">
                <a:latin typeface="Garamond"/>
                <a:ea typeface="Garamond"/>
                <a:cs typeface="Garamond"/>
              </a:rPr>
              <a:t>: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The overall silhouette coefficient is given by the average silhouette coefficient across all clusters:</a:t>
            </a:r>
          </a:p>
        </p:txBody>
      </p:sp>
      <p:pic>
        <p:nvPicPr>
          <p:cNvPr id="681" name="image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7606" y="2216150"/>
            <a:ext cx="3263901" cy="825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82" name="image17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706" y="3984848"/>
            <a:ext cx="3441701" cy="889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Shape 684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85" name="Shape 685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86" name="Shape 686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87" name="Shape 687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688" name="Shape 6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sp>
        <p:nvSpPr>
          <p:cNvPr id="689" name="Shape 6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690" name="Shape 690"/>
          <p:cNvSpPr/>
          <p:nvPr/>
        </p:nvSpPr>
        <p:spPr>
          <a:xfrm>
            <a:off x="454024" y="1429572"/>
            <a:ext cx="8455027" cy="1828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One useful application of cluster validation is to determine the best number of clusters for your dataset.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Q:  How would you do this?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A:  By computing the S</a:t>
            </a:r>
            <a:r>
              <a:rPr lang="en-US" dirty="0">
                <a:latin typeface="Garamond"/>
                <a:ea typeface="Garamond"/>
                <a:cs typeface="Garamond"/>
              </a:rPr>
              <a:t>ilhouette Coefficient</a:t>
            </a:r>
            <a:r>
              <a:rPr dirty="0">
                <a:latin typeface="Garamond"/>
                <a:ea typeface="Garamond"/>
                <a:cs typeface="Garamond"/>
              </a:rPr>
              <a:t> for different values of k.</a:t>
            </a:r>
          </a:p>
        </p:txBody>
      </p:sp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Silhouette (Scoring API)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sklearn.metrics</a:t>
            </a: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S=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sklearn.metrics.silhouette_score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Interesting_Scores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Clusters)</a:t>
            </a:r>
          </a:p>
        </p:txBody>
      </p:sp>
    </p:spTree>
    <p:extLst>
      <p:ext uri="{BB962C8B-B14F-4D97-AF65-F5344CB8AC3E}">
        <p14:creationId xmlns:p14="http://schemas.microsoft.com/office/powerpoint/2010/main" val="3210293408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1" name="Shape 70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2" name="Shape 70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3" name="Shape 70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4" name="Shape 7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705" name="Shape 70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 VALIDATION</a:t>
            </a:r>
          </a:p>
        </p:txBody>
      </p:sp>
      <p:sp>
        <p:nvSpPr>
          <p:cNvPr id="706" name="Shape 706"/>
          <p:cNvSpPr/>
          <p:nvPr/>
        </p:nvSpPr>
        <p:spPr>
          <a:xfrm>
            <a:off x="454024" y="1429572"/>
            <a:ext cx="8455027" cy="18979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lang="en-AU" dirty="0">
                <a:latin typeface="Garamond"/>
                <a:ea typeface="Garamond"/>
                <a:cs typeface="Garamond"/>
              </a:rPr>
              <a:t>Other useful measures</a:t>
            </a:r>
            <a:r>
              <a:rPr dirty="0">
                <a:latin typeface="Garamond"/>
                <a:ea typeface="Garamond"/>
                <a:cs typeface="Garamond"/>
              </a:rPr>
              <a:t>:</a:t>
            </a:r>
            <a:endParaRPr lang="en-AU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AU" sz="2000" b="0" dirty="0">
              <a:latin typeface="Garamond" panose="02020404030301010803" pitchFamily="18" charset="0"/>
            </a:endParaRPr>
          </a:p>
          <a:p>
            <a:pPr marL="342900" marR="65828" indent="-342900" algn="l" defTabSz="914400">
              <a:lnSpc>
                <a:spcPts val="24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000" b="0"/>
            </a:pPr>
            <a:r>
              <a:rPr lang="en-AU" sz="2000" b="0" dirty="0" err="1">
                <a:latin typeface="Garamond" panose="02020404030301010803" pitchFamily="18" charset="0"/>
              </a:rPr>
              <a:t>Calinski-Harabasz</a:t>
            </a:r>
            <a:endParaRPr lang="en-AU" sz="2000" b="0" dirty="0">
              <a:latin typeface="Garamond" panose="02020404030301010803" pitchFamily="18" charset="0"/>
            </a:endParaRPr>
          </a:p>
          <a:p>
            <a:pPr marL="342900" marR="65828" indent="-342900" algn="l" defTabSz="914400">
              <a:lnSpc>
                <a:spcPts val="24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000" b="0"/>
            </a:pPr>
            <a:r>
              <a:rPr lang="en-AU" sz="2000" b="0" dirty="0">
                <a:latin typeface="Garamond" panose="02020404030301010803" pitchFamily="18" charset="0"/>
              </a:rPr>
              <a:t>Davies-Bouldin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379121645"/>
      </p:ext>
    </p:extLst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50" name="Shape 250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US" dirty="0"/>
              <a:t>DBSCAN &amp; OPTICS</a:t>
            </a:r>
            <a:endParaRPr dirty="0"/>
          </a:p>
        </p:txBody>
      </p:sp>
      <p:sp>
        <p:nvSpPr>
          <p:cNvPr id="251" name="Shape 251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325042936"/>
      </p:ext>
    </p:extLst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1" name="Shape 70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2" name="Shape 70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3" name="Shape 70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704" name="Shape 7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705" name="Shape 705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50368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DBSCAN</a:t>
            </a:r>
            <a:endParaRPr dirty="0"/>
          </a:p>
        </p:txBody>
      </p:sp>
      <p:sp>
        <p:nvSpPr>
          <p:cNvPr id="706" name="Shape 706"/>
          <p:cNvSpPr/>
          <p:nvPr/>
        </p:nvSpPr>
        <p:spPr>
          <a:xfrm>
            <a:off x="6272315" y="2949614"/>
            <a:ext cx="2633560" cy="3077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marL="457200" marR="65828" lvl="4" indent="-457200" algn="l" defTabSz="914400">
              <a:lnSpc>
                <a:spcPts val="24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000" b="0"/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061912" y="2203580"/>
            <a:ext cx="4275117" cy="726440"/>
          </a:xfrm>
          <a:prstGeom prst="roundRect">
            <a:avLst/>
          </a:prstGeom>
          <a:solidFill>
            <a:srgbClr val="FFFEDE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Choose a point: does it have</a:t>
            </a:r>
            <a:r>
              <a:rPr kumimoji="0" lang="en-US" sz="1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 enough </a:t>
            </a:r>
            <a:r>
              <a:rPr kumimoji="0" lang="en-US" sz="1800" b="0" i="0" u="none" strike="noStrike" cap="none" spc="0" normalizeH="0" dirty="0" err="1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neighbours</a:t>
            </a:r>
            <a:r>
              <a:rPr kumimoji="0" lang="en-US" sz="1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 in range?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68153" y="1298044"/>
            <a:ext cx="5671390" cy="419973"/>
          </a:xfrm>
          <a:prstGeom prst="roundRect">
            <a:avLst/>
          </a:prstGeom>
          <a:solidFill>
            <a:srgbClr val="FFFEDE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Choose</a:t>
            </a:r>
            <a:r>
              <a:rPr kumimoji="0" lang="en-US" sz="1800" b="0" i="1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 a minimum neighbor count and a radius.</a:t>
            </a:r>
            <a:endParaRPr kumimoji="0" lang="en-US" sz="18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5847664" y="2414248"/>
            <a:ext cx="3094444" cy="419973"/>
          </a:xfrm>
          <a:prstGeom prst="roundRect">
            <a:avLst/>
          </a:prstGeom>
          <a:solidFill>
            <a:srgbClr val="FFFEDE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Put it aside until later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732246" y="3602412"/>
            <a:ext cx="4275117" cy="419973"/>
          </a:xfrm>
          <a:prstGeom prst="roundRect">
            <a:avLst/>
          </a:prstGeom>
          <a:solidFill>
            <a:srgbClr val="FFFEDE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Are any of them in a cluster?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4379444" y="4343372"/>
            <a:ext cx="4860347" cy="726440"/>
          </a:xfrm>
          <a:prstGeom prst="roundRect">
            <a:avLst/>
          </a:prstGeom>
          <a:solidFill>
            <a:srgbClr val="FFFEDE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0" dirty="0">
                <a:latin typeface="Garamond"/>
                <a:ea typeface="Garamond"/>
                <a:cs typeface="Garamond"/>
              </a:rPr>
              <a:t>Put this point in that cluster.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0" dirty="0">
                <a:latin typeface="Garamond"/>
                <a:ea typeface="Garamond"/>
                <a:cs typeface="Garamond"/>
              </a:rPr>
              <a:t>(Merge clusters if there are several)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73143" y="4408364"/>
            <a:ext cx="3809320" cy="419973"/>
          </a:xfrm>
          <a:prstGeom prst="roundRect">
            <a:avLst/>
          </a:prstGeom>
          <a:solidFill>
            <a:srgbClr val="FFFEDE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="0" dirty="0">
                <a:latin typeface="Garamond"/>
                <a:ea typeface="Garamond"/>
                <a:cs typeface="Garamond"/>
              </a:rPr>
              <a:t>Make a new cluster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5189477" y="2184274"/>
            <a:ext cx="758239" cy="906889"/>
          </a:xfrm>
          <a:prstGeom prst="rightArrow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sp>
        <p:nvSpPr>
          <p:cNvPr id="21" name="Right Arrow 20"/>
          <p:cNvSpPr/>
          <p:nvPr/>
        </p:nvSpPr>
        <p:spPr>
          <a:xfrm rot="5400000">
            <a:off x="3605331" y="2802461"/>
            <a:ext cx="758239" cy="906889"/>
          </a:xfrm>
          <a:prstGeom prst="rightArrow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sp>
        <p:nvSpPr>
          <p:cNvPr id="22" name="Right Arrow 21"/>
          <p:cNvSpPr/>
          <p:nvPr/>
        </p:nvSpPr>
        <p:spPr>
          <a:xfrm rot="7445427">
            <a:off x="2729608" y="3770808"/>
            <a:ext cx="758239" cy="906889"/>
          </a:xfrm>
          <a:prstGeom prst="rightArrow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sp>
        <p:nvSpPr>
          <p:cNvPr id="23" name="Right Arrow 22"/>
          <p:cNvSpPr/>
          <p:nvPr/>
        </p:nvSpPr>
        <p:spPr>
          <a:xfrm rot="3186863">
            <a:off x="4353175" y="3889927"/>
            <a:ext cx="758239" cy="906889"/>
          </a:xfrm>
          <a:prstGeom prst="rightArrow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sp>
        <p:nvSpPr>
          <p:cNvPr id="26" name="Right Arrow 25"/>
          <p:cNvSpPr/>
          <p:nvPr/>
        </p:nvSpPr>
        <p:spPr>
          <a:xfrm>
            <a:off x="128061" y="2132550"/>
            <a:ext cx="1080384" cy="887917"/>
          </a:xfrm>
          <a:prstGeom prst="rightArrow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3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89529" y="2393813"/>
            <a:ext cx="517729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No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704963" y="3033031"/>
            <a:ext cx="557263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Yes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833556" y="4015824"/>
            <a:ext cx="505128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No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474776" y="4060305"/>
            <a:ext cx="557263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3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Garamond"/>
                <a:ea typeface="Garamond"/>
                <a:cs typeface="Garamond"/>
                <a:sym typeface="Helvetica"/>
              </a:rPr>
              <a:t>Yes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0" y="2325895"/>
            <a:ext cx="1149066" cy="4565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latin typeface="Garamond"/>
                <a:ea typeface="Garamond"/>
                <a:cs typeface="Garamond"/>
              </a:rPr>
              <a:t>Repeat</a:t>
            </a:r>
            <a:endParaRPr kumimoji="0" lang="en-US" sz="23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Garamond"/>
              <a:ea typeface="Garamond"/>
              <a:cs typeface="Garamond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842137560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77" name="Shape 177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CLUSTERING</a:t>
            </a:r>
          </a:p>
        </p:txBody>
      </p:sp>
      <p:sp>
        <p:nvSpPr>
          <p:cNvPr id="179" name="Shape 179"/>
          <p:cNvSpPr/>
          <p:nvPr/>
        </p:nvSpPr>
        <p:spPr>
          <a:xfrm>
            <a:off x="454024" y="2434652"/>
            <a:ext cx="5080399" cy="1113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/>
          <a:p>
            <a: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What is a Cluster?</a:t>
            </a:r>
          </a:p>
          <a:p>
            <a: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Why would we do this?</a:t>
            </a:r>
          </a:p>
          <a:p>
            <a:pPr marL="259715" marR="65828" indent="-219075" algn="l" defTabSz="914400">
              <a:lnSpc>
                <a:spcPts val="2400"/>
              </a:lnSpc>
              <a:spcBef>
                <a:spcPts val="700"/>
              </a:spcBef>
              <a:buClr>
                <a:srgbClr val="000000"/>
              </a:buClr>
              <a:buSzPct val="69000"/>
              <a:buFont typeface="Lucida Grande"/>
              <a:buChar char="‣"/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What is K-Means?</a:t>
            </a:r>
          </a:p>
        </p:txBody>
      </p:sp>
      <p:sp>
        <p:nvSpPr>
          <p:cNvPr id="180" name="Shape 180"/>
          <p:cNvSpPr/>
          <p:nvPr/>
        </p:nvSpPr>
        <p:spPr>
          <a:xfrm flipH="1">
            <a:off x="6357937" y="1840230"/>
            <a:ext cx="1" cy="2263140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81" name="Shape 181"/>
          <p:cNvSpPr/>
          <p:nvPr/>
        </p:nvSpPr>
        <p:spPr>
          <a:xfrm flipH="1">
            <a:off x="6198167" y="3988623"/>
            <a:ext cx="2750571" cy="1"/>
          </a:xfrm>
          <a:prstGeom prst="line">
            <a:avLst/>
          </a:prstGeom>
          <a:solidFill>
            <a:srgbClr val="650A34"/>
          </a:solidFill>
          <a:ln w="38100">
            <a:solidFill>
              <a:srgbClr val="000000"/>
            </a:solidFill>
            <a:headEnd type="triangle"/>
          </a:ln>
        </p:spPr>
        <p:txBody>
          <a:bodyPr lIns="45719" rIns="45719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82" name="Shape 182"/>
          <p:cNvSpPr/>
          <p:nvPr/>
        </p:nvSpPr>
        <p:spPr>
          <a:xfrm>
            <a:off x="6662736" y="289039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83" name="Shape 183"/>
          <p:cNvSpPr/>
          <p:nvPr/>
        </p:nvSpPr>
        <p:spPr>
          <a:xfrm>
            <a:off x="7394257" y="222281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84" name="Shape 184"/>
          <p:cNvSpPr/>
          <p:nvPr/>
        </p:nvSpPr>
        <p:spPr>
          <a:xfrm>
            <a:off x="7676494" y="2082088"/>
            <a:ext cx="182881" cy="182882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85" name="Shape 185"/>
          <p:cNvSpPr/>
          <p:nvPr/>
        </p:nvSpPr>
        <p:spPr>
          <a:xfrm>
            <a:off x="7005553" y="3026968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86" name="Shape 186"/>
          <p:cNvSpPr/>
          <p:nvPr/>
        </p:nvSpPr>
        <p:spPr>
          <a:xfrm>
            <a:off x="6510336" y="3209252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87" name="Shape 187"/>
          <p:cNvSpPr/>
          <p:nvPr/>
        </p:nvSpPr>
        <p:spPr>
          <a:xfrm>
            <a:off x="8295313" y="2791237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8011393" y="2974118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89" name="Shape 189"/>
          <p:cNvSpPr/>
          <p:nvPr/>
        </p:nvSpPr>
        <p:spPr>
          <a:xfrm>
            <a:off x="8321424" y="3216774"/>
            <a:ext cx="182881" cy="182881"/>
          </a:xfrm>
          <a:prstGeom prst="ellipse">
            <a:avLst/>
          </a:prstGeom>
          <a:solidFill>
            <a:srgbClr val="FFE76A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7512218" y="1866900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7005553" y="3493770"/>
            <a:ext cx="182881" cy="182881"/>
          </a:xfrm>
          <a:prstGeom prst="ellipse">
            <a:avLst/>
          </a:prstGeom>
          <a:solidFill>
            <a:srgbClr val="FF3669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192" name="Shape 192"/>
          <p:cNvSpPr/>
          <p:nvPr/>
        </p:nvSpPr>
        <p:spPr>
          <a:xfrm>
            <a:off x="8022066" y="1954283"/>
            <a:ext cx="182881" cy="182881"/>
          </a:xfrm>
          <a:prstGeom prst="ellipse">
            <a:avLst/>
          </a:prstGeom>
          <a:solidFill>
            <a:srgbClr val="70E5E1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58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grpSp>
        <p:nvGrpSpPr>
          <p:cNvPr id="195" name="Group 195"/>
          <p:cNvGrpSpPr/>
          <p:nvPr/>
        </p:nvGrpSpPr>
        <p:grpSpPr>
          <a:xfrm>
            <a:off x="6785941" y="3162300"/>
            <a:ext cx="201032" cy="201032"/>
            <a:chOff x="0" y="0"/>
            <a:chExt cx="201031" cy="201031"/>
          </a:xfrm>
        </p:grpSpPr>
        <p:sp>
          <p:nvSpPr>
            <p:cNvPr id="193" name="Shape 193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CE0035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198" name="Group 198"/>
          <p:cNvGrpSpPr/>
          <p:nvPr/>
        </p:nvGrpSpPr>
        <p:grpSpPr>
          <a:xfrm>
            <a:off x="7733991" y="2065669"/>
            <a:ext cx="201032" cy="201032"/>
            <a:chOff x="0" y="0"/>
            <a:chExt cx="201031" cy="201031"/>
          </a:xfrm>
        </p:grpSpPr>
        <p:sp>
          <p:nvSpPr>
            <p:cNvPr id="196" name="Shape 196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11615E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grpSp>
        <p:nvGrpSpPr>
          <p:cNvPr id="201" name="Group 201"/>
          <p:cNvGrpSpPr/>
          <p:nvPr/>
        </p:nvGrpSpPr>
        <p:grpSpPr>
          <a:xfrm>
            <a:off x="8221544" y="2992285"/>
            <a:ext cx="201032" cy="201032"/>
            <a:chOff x="0" y="0"/>
            <a:chExt cx="201031" cy="201031"/>
          </a:xfrm>
        </p:grpSpPr>
        <p:sp>
          <p:nvSpPr>
            <p:cNvPr id="199" name="Shape 199"/>
            <p:cNvSpPr/>
            <p:nvPr/>
          </p:nvSpPr>
          <p:spPr>
            <a:xfrm flipH="1" flipV="1">
              <a:off x="0" y="104265"/>
              <a:ext cx="201032" cy="1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  <p:sp>
          <p:nvSpPr>
            <p:cNvPr id="200" name="Shape 200"/>
            <p:cNvSpPr/>
            <p:nvPr/>
          </p:nvSpPr>
          <p:spPr>
            <a:xfrm flipH="1">
              <a:off x="91470" y="0"/>
              <a:ext cx="1" cy="201032"/>
            </a:xfrm>
            <a:prstGeom prst="line">
              <a:avLst/>
            </a:prstGeom>
            <a:solidFill>
              <a:srgbClr val="650A34"/>
            </a:solidFill>
            <a:ln w="28575" cap="flat">
              <a:solidFill>
                <a:srgbClr val="FFE76A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l" defTabSz="457200">
                <a:defRPr sz="1200" b="0">
                  <a:uFillTx/>
                </a:defRPr>
              </a:pPr>
              <a:endParaRPr dirty="0">
                <a:latin typeface="Garamond"/>
                <a:ea typeface="Garamond"/>
                <a:cs typeface="Garamond"/>
              </a:endParaRPr>
            </a:p>
          </p:txBody>
        </p:sp>
      </p:grpSp>
      <p:sp>
        <p:nvSpPr>
          <p:cNvPr id="202" name="Shape 202"/>
          <p:cNvSpPr/>
          <p:nvPr/>
        </p:nvSpPr>
        <p:spPr>
          <a:xfrm>
            <a:off x="5893977" y="2705100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1</a:t>
            </a:r>
          </a:p>
        </p:txBody>
      </p:sp>
      <p:sp>
        <p:nvSpPr>
          <p:cNvPr id="203" name="Shape 203"/>
          <p:cNvSpPr/>
          <p:nvPr/>
        </p:nvSpPr>
        <p:spPr>
          <a:xfrm>
            <a:off x="7500936" y="3984676"/>
            <a:ext cx="40569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14400">
              <a:defRPr sz="4200" b="0">
                <a:uFillTx/>
                <a:latin typeface="Gill Sans"/>
                <a:ea typeface="Gill Sans"/>
                <a:cs typeface="Gill Sans"/>
                <a:sym typeface="Gill Sans"/>
              </a:defRPr>
            </a:pPr>
            <a:r>
              <a:rPr sz="1600" b="1" dirty="0">
                <a:latin typeface="Garamond"/>
                <a:ea typeface="Garamond"/>
                <a:cs typeface="Garamond"/>
              </a:rPr>
              <a:t>x</a:t>
            </a:r>
            <a:r>
              <a:rPr sz="1600" b="1" baseline="-25000" dirty="0">
                <a:latin typeface="Garamond"/>
                <a:ea typeface="Garamond"/>
                <a:cs typeface="Garamond"/>
              </a:rPr>
              <a:t>2</a:t>
            </a:r>
          </a:p>
        </p:txBody>
      </p:sp>
    </p:spTree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../../_images/plot_dbscan_0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283" y="-3865"/>
            <a:ext cx="7015554" cy="5261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5720830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42476"/>
          </a:xfrm>
        </p:spPr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47671"/>
            <a:ext cx="8426769" cy="4030980"/>
          </a:xfrm>
        </p:spPr>
        <p:txBody>
          <a:bodyPr/>
          <a:lstStyle/>
          <a:p>
            <a:r>
              <a:rPr lang="en-US" b="0" dirty="0"/>
              <a:t>﻿DBSCAN cannot cluster data sets well with differences in densities</a:t>
            </a:r>
          </a:p>
          <a:p>
            <a:pPr lvl="1"/>
            <a:r>
              <a:rPr lang="en-US" b="0" dirty="0"/>
              <a:t>What neighbor count and radius would you choose?</a:t>
            </a:r>
          </a:p>
          <a:p>
            <a:r>
              <a:rPr lang="en-US" b="0" dirty="0"/>
              <a:t>Double the data = 4 times the memory requirements</a:t>
            </a:r>
          </a:p>
        </p:txBody>
      </p:sp>
    </p:spTree>
    <p:extLst>
      <p:ext uri="{BB962C8B-B14F-4D97-AF65-F5344CB8AC3E}">
        <p14:creationId xmlns:p14="http://schemas.microsoft.com/office/powerpoint/2010/main" val="453812620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42476"/>
          </a:xfrm>
        </p:spPr>
        <p:txBody>
          <a:bodyPr/>
          <a:lstStyle/>
          <a:p>
            <a:r>
              <a:rPr lang="en-US" dirty="0"/>
              <a:t>Optics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153" y="947671"/>
            <a:ext cx="8426769" cy="4030980"/>
          </a:xfrm>
        </p:spPr>
        <p:txBody>
          <a:bodyPr/>
          <a:lstStyle/>
          <a:p>
            <a:r>
              <a:rPr lang="en-US" b="0" dirty="0"/>
              <a:t>﻿OPTICS can cluster data sets well with differences in densities, as it adapts eps </a:t>
            </a:r>
          </a:p>
          <a:p>
            <a:r>
              <a:rPr lang="en-US" b="0" dirty="0"/>
              <a:t>Usually slower than DBSCAN</a:t>
            </a:r>
          </a:p>
        </p:txBody>
      </p:sp>
    </p:spTree>
    <p:extLst>
      <p:ext uri="{BB962C8B-B14F-4D97-AF65-F5344CB8AC3E}">
        <p14:creationId xmlns:p14="http://schemas.microsoft.com/office/powerpoint/2010/main" val="1502223851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FFFFFF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50" name="Shape 250"/>
          <p:cNvSpPr>
            <a:spLocks noGrp="1"/>
          </p:cNvSpPr>
          <p:nvPr>
            <p:ph type="title" idx="4294967295"/>
          </p:nvPr>
        </p:nvSpPr>
        <p:spPr>
          <a:xfrm>
            <a:off x="347662" y="1116012"/>
            <a:ext cx="8426451" cy="3894138"/>
          </a:xfrm>
          <a:prstGeom prst="rect">
            <a:avLst/>
          </a:prstGeom>
        </p:spPr>
        <p:txBody>
          <a:bodyPr lIns="38100" tIns="38100" rIns="38100" bIns="38100"/>
          <a:lstStyle>
            <a:lvl1pPr marL="27728" marR="27728" defTabSz="914400">
              <a:lnSpc>
                <a:spcPct val="70000"/>
              </a:lnSpc>
              <a:defRPr sz="8800"/>
            </a:lvl1pPr>
          </a:lstStyle>
          <a:p>
            <a:r>
              <a:rPr lang="en-US" sz="6000" dirty="0"/>
              <a:t>Interactive Immersive Experience</a:t>
            </a:r>
            <a:br>
              <a:rPr lang="en-US" sz="6000" dirty="0"/>
            </a:br>
            <a:r>
              <a:rPr lang="en-US" sz="2400" dirty="0"/>
              <a:t>Cards,</a:t>
            </a:r>
            <a:br>
              <a:rPr lang="en-US" sz="2400" dirty="0"/>
            </a:br>
            <a:r>
              <a:rPr lang="en-US" sz="2400" dirty="0"/>
              <a:t>Sticky labels,</a:t>
            </a:r>
            <a:br>
              <a:rPr lang="en-US" sz="2400" dirty="0"/>
            </a:br>
            <a:r>
              <a:rPr lang="en-US" sz="2400" dirty="0"/>
              <a:t>Measuring tape</a:t>
            </a:r>
            <a:endParaRPr sz="2400" dirty="0"/>
          </a:p>
        </p:txBody>
      </p:sp>
      <p:sp>
        <p:nvSpPr>
          <p:cNvPr id="251" name="Shape 251"/>
          <p:cNvSpPr>
            <a:spLocks noGrp="1"/>
          </p:cNvSpPr>
          <p:nvPr>
            <p:ph type="body" sz="quarter" idx="4294967295"/>
          </p:nvPr>
        </p:nvSpPr>
        <p:spPr>
          <a:xfrm>
            <a:off x="371475" y="495300"/>
            <a:ext cx="6400800" cy="620713"/>
          </a:xfrm>
          <a:prstGeom prst="rect">
            <a:avLst/>
          </a:prstGeom>
        </p:spPr>
        <p:txBody>
          <a:bodyPr/>
          <a:lstStyle>
            <a:lvl1pPr marL="40639" marR="40639" indent="0" defTabSz="914400">
              <a:buClr>
                <a:srgbClr val="FFFFFF"/>
              </a:buClr>
              <a:buFont typeface="Helvetica"/>
              <a:defRPr sz="2300"/>
            </a:lvl1pPr>
          </a:lstStyle>
          <a:p>
            <a:r>
              <a:t>DATA SCIENCE PART TIME COURSE</a:t>
            </a:r>
          </a:p>
        </p:txBody>
      </p:sp>
    </p:spTree>
    <p:extLst>
      <p:ext uri="{BB962C8B-B14F-4D97-AF65-F5344CB8AC3E}">
        <p14:creationId xmlns:p14="http://schemas.microsoft.com/office/powerpoint/2010/main" val="1459361025"/>
      </p:ext>
    </p:extLst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 err="1"/>
              <a:t>KMeans</a:t>
            </a:r>
            <a:r>
              <a:rPr lang="en-US" dirty="0"/>
              <a:t> </a:t>
            </a:r>
            <a:r>
              <a:rPr lang="en-US" dirty="0" err="1"/>
              <a:t>sklearn</a:t>
            </a:r>
            <a:r>
              <a:rPr lang="en-US" dirty="0"/>
              <a:t> API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sklearn.cluster</a:t>
            </a: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639" indent="0">
              <a:buNone/>
            </a:pP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Clusterer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sklearn.cluster.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KMeans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=‘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kmeans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++’,</a:t>
            </a:r>
          </a:p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n_clusters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=3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DF =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pandas.DataFrame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(…)</a:t>
            </a:r>
          </a:p>
          <a:p>
            <a:pPr marL="40639" indent="0">
              <a:buNone/>
            </a:pP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Interesting_Columns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= DF[[‘Column1’,’Column2’]]</a:t>
            </a:r>
          </a:p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Clusters =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Clusterer.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fit_predict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Interesting_Columns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DF[‘Cluster’] = Clusters</a:t>
            </a:r>
          </a:p>
        </p:txBody>
      </p:sp>
    </p:spTree>
    <p:extLst>
      <p:ext uri="{BB962C8B-B14F-4D97-AF65-F5344CB8AC3E}">
        <p14:creationId xmlns:p14="http://schemas.microsoft.com/office/powerpoint/2010/main" val="1397989081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Displaying a 2D clustering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sz="18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Colouring</a:t>
            </a: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numpy.array</a:t>
            </a: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([‘</a:t>
            </a:r>
            <a:r>
              <a:rPr lang="en-US" sz="18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red’,’green’,’blue</a:t>
            </a: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’])</a:t>
            </a:r>
          </a:p>
          <a:p>
            <a:pPr marL="40639" indent="0">
              <a:buNone/>
            </a:pPr>
            <a:r>
              <a:rPr lang="en-US" sz="18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matplotlib.pyplot.scatter</a:t>
            </a: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(DF.Column1, DF.Column2,</a:t>
            </a:r>
          </a:p>
          <a:p>
            <a:pPr marL="40639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color=</a:t>
            </a:r>
            <a:r>
              <a:rPr lang="en-US" sz="18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Colouring</a:t>
            </a: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[Clusters])</a:t>
            </a:r>
          </a:p>
          <a:p>
            <a:pPr marL="40639" indent="0">
              <a:buNone/>
            </a:pPr>
            <a:r>
              <a:rPr lang="en-US" sz="18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Matplotlib.pyplot.scatter</a:t>
            </a: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Clusterer.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cluster_centers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[:,0],</a:t>
            </a:r>
          </a:p>
          <a:p>
            <a:pPr marL="40639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</a:t>
            </a:r>
            <a:r>
              <a:rPr lang="en-US" sz="1800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Clusterer.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cluster_centers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_</a:t>
            </a: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[:,1],</a:t>
            </a:r>
          </a:p>
          <a:p>
            <a:pPr marL="40639" indent="0">
              <a:buNone/>
            </a:pPr>
            <a:r>
              <a:rPr 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marker=“+”, s=30)</a:t>
            </a:r>
          </a:p>
          <a:p>
            <a:pPr marL="40639" indent="0">
              <a:buNone/>
            </a:pPr>
            <a:endParaRPr lang="en-US" sz="1800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85299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153" y="505195"/>
            <a:ext cx="7874121" cy="478102"/>
          </a:xfrm>
        </p:spPr>
        <p:txBody>
          <a:bodyPr/>
          <a:lstStyle/>
          <a:p>
            <a:r>
              <a:rPr lang="en-US" dirty="0"/>
              <a:t>DBSCAN </a:t>
            </a:r>
            <a:r>
              <a:rPr lang="en-US" dirty="0" err="1"/>
              <a:t>sklearn</a:t>
            </a:r>
            <a:r>
              <a:rPr lang="en-US" dirty="0"/>
              <a:t> API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﻿import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sklearn.cluster</a:t>
            </a: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639" indent="0">
              <a:buNone/>
            </a:pP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Clusterer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sklearn.cluster.KMeans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=200,</a:t>
            </a:r>
          </a:p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min_samples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=3)</a:t>
            </a:r>
          </a:p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DF =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pandas.DataFrame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(…)</a:t>
            </a:r>
          </a:p>
          <a:p>
            <a:pPr marL="40639" indent="0">
              <a:buNone/>
            </a:pP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Interesting_Columns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= DF[[‘Column1’,’Column2’]]</a:t>
            </a:r>
          </a:p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Clusters = 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Clusterer.fit_predict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Interesting_Columns</a:t>
            </a: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40639" indent="0">
              <a:buNone/>
            </a:pPr>
            <a:r>
              <a:rPr 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DF[‘Cluster’] = Clusters</a:t>
            </a:r>
          </a:p>
          <a:p>
            <a:pPr marL="40639" indent="0">
              <a:buNone/>
            </a:pP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0639" indent="0">
              <a:buNone/>
            </a:pPr>
            <a:endParaRPr 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74629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09" name="Shape 209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10" name="Shape 2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A CLUSTER?</a:t>
            </a:r>
          </a:p>
        </p:txBody>
      </p:sp>
      <p:sp>
        <p:nvSpPr>
          <p:cNvPr id="211" name="Shape 211"/>
          <p:cNvSpPr/>
          <p:nvPr/>
        </p:nvSpPr>
        <p:spPr>
          <a:xfrm>
            <a:off x="454024" y="1325562"/>
            <a:ext cx="8455027" cy="2911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lang="en-US" dirty="0">
                <a:latin typeface="Garamond"/>
                <a:ea typeface="Garamond"/>
                <a:cs typeface="Garamond"/>
              </a:rPr>
              <a:t>U</a:t>
            </a:r>
            <a:r>
              <a:rPr dirty="0">
                <a:latin typeface="Garamond"/>
                <a:ea typeface="Garamond"/>
                <a:cs typeface="Garamond"/>
              </a:rPr>
              <a:t>nsupervised learning is when we are trying to find interesting patterns or groups in our data. </a:t>
            </a:r>
            <a:endParaRPr lang="en-US" dirty="0">
              <a:latin typeface="Garamond"/>
              <a:ea typeface="Garamond"/>
              <a:cs typeface="Garamond"/>
            </a:endParaRPr>
          </a:p>
          <a:p>
            <a:pPr marL="342900" marR="65828" indent="-342900" algn="l" defTabSz="914400">
              <a:lnSpc>
                <a:spcPts val="24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000" b="0"/>
            </a:pPr>
            <a:r>
              <a:rPr dirty="0">
                <a:latin typeface="Garamond"/>
                <a:ea typeface="Garamond"/>
                <a:cs typeface="Garamond"/>
              </a:rPr>
              <a:t>We don’t have a variable we are trying to predict (a Y value).</a:t>
            </a:r>
            <a:r>
              <a:rPr lang="en-US" dirty="0">
                <a:latin typeface="Garamond"/>
                <a:ea typeface="Garamond"/>
                <a:cs typeface="Garamond"/>
              </a:rPr>
              <a:t> 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lang="en-US" dirty="0">
                <a:latin typeface="Garamond"/>
                <a:ea typeface="Garamond"/>
                <a:cs typeface="Garamond"/>
              </a:rPr>
              <a:t>Clustering aims to discover subgroups in our data where the points are similar to each other.</a:t>
            </a:r>
          </a:p>
          <a:p>
            <a:pPr marL="342900" marR="65828" indent="-342900" algn="l" defTabSz="914400">
              <a:lnSpc>
                <a:spcPts val="24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000" b="0"/>
            </a:pPr>
            <a:r>
              <a:rPr lang="en-US" dirty="0">
                <a:latin typeface="Garamond"/>
                <a:ea typeface="Garamond"/>
                <a:cs typeface="Garamond"/>
              </a:rPr>
              <a:t>We have to decide what variables we will construct the groups on.</a:t>
            </a:r>
          </a:p>
          <a:p>
            <a:pPr marL="342900" marR="65828" lvl="6" indent="-342900" algn="l" defTabSz="914400">
              <a:lnSpc>
                <a:spcPts val="24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000" b="0"/>
            </a:pPr>
            <a:r>
              <a:rPr lang="en-US" dirty="0">
                <a:latin typeface="Garamond"/>
                <a:ea typeface="Garamond"/>
                <a:cs typeface="Garamond"/>
              </a:rPr>
              <a:t>What makes them different (or similar)?</a:t>
            </a:r>
            <a:endParaRPr dirty="0">
              <a:latin typeface="Garamond"/>
              <a:ea typeface="Garamond"/>
              <a:cs typeface="Garamond"/>
            </a:endParaRP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4" name="Shape 21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5" name="Shape 215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6" name="Shape 216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17" name="Shape 217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18" name="Shape 2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WOULD WE CLUSTER DATA?</a:t>
            </a:r>
          </a:p>
        </p:txBody>
      </p:sp>
      <p:sp>
        <p:nvSpPr>
          <p:cNvPr id="219" name="Shape 219"/>
          <p:cNvSpPr/>
          <p:nvPr/>
        </p:nvSpPr>
        <p:spPr>
          <a:xfrm>
            <a:off x="454024" y="1429572"/>
            <a:ext cx="8455027" cy="2693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lang="en-US" i="1" dirty="0">
                <a:latin typeface="Garamond"/>
                <a:ea typeface="Garamond"/>
                <a:cs typeface="Garamond"/>
              </a:rPr>
              <a:t>To give us a hint about what might be worth visualizing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lang="en-US"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To enhance our understanding of a dataset by dividing the data into groups.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Clustering provides a layer of abstraction from individual data points.</a:t>
            </a: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endParaRPr i="1" dirty="0">
              <a:latin typeface="Garamond"/>
              <a:ea typeface="Garamond"/>
              <a:cs typeface="Garamond"/>
            </a:endParaRPr>
          </a:p>
          <a:p>
            <a: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pPr>
            <a:r>
              <a:rPr i="1" dirty="0">
                <a:latin typeface="Garamond"/>
                <a:ea typeface="Garamond"/>
                <a:cs typeface="Garamond"/>
              </a:rPr>
              <a:t>The goal is to extract and enhance the natural structure of the data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22" name="Shape 22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25" name="Shape 225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226" name="Shape 2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WOULD WE CLUSTER DATA?</a:t>
            </a:r>
          </a:p>
        </p:txBody>
      </p:sp>
      <p:sp>
        <p:nvSpPr>
          <p:cNvPr id="227" name="Shape 227"/>
          <p:cNvSpPr/>
          <p:nvPr/>
        </p:nvSpPr>
        <p:spPr>
          <a:xfrm>
            <a:off x="454024" y="1429572"/>
            <a:ext cx="8455027" cy="618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lvl1pPr>
          </a:lstStyle>
          <a:p>
            <a:r>
              <a:rPr dirty="0">
                <a:latin typeface="Garamond"/>
                <a:ea typeface="Garamond"/>
                <a:cs typeface="Garamond"/>
              </a:rPr>
              <a:t>Marketing teams might want to group customers into like groups as a way of summarising the data</a:t>
            </a:r>
          </a:p>
        </p:txBody>
      </p:sp>
      <p:pic>
        <p:nvPicPr>
          <p:cNvPr id="228" name="pasted-image.t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032" y="2304145"/>
            <a:ext cx="2783010" cy="2783010"/>
          </a:xfrm>
          <a:prstGeom prst="rect">
            <a:avLst/>
          </a:prstGeom>
          <a:ln w="25400"/>
        </p:spPr>
      </p:pic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34" name="Shape 234"/>
          <p:cNvSpPr>
            <a:spLocks noGrp="1"/>
          </p:cNvSpPr>
          <p:nvPr>
            <p:ph type="sldNum" sz="quarter" idx="2"/>
          </p:nvPr>
        </p:nvSpPr>
        <p:spPr>
          <a:xfrm>
            <a:off x="8685361" y="514350"/>
            <a:ext cx="183853" cy="342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35" name="Shape 2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WOULD WE CLUSTER DATA?</a:t>
            </a:r>
          </a:p>
        </p:txBody>
      </p:sp>
      <p:sp>
        <p:nvSpPr>
          <p:cNvPr id="236" name="Shape 236"/>
          <p:cNvSpPr/>
          <p:nvPr/>
        </p:nvSpPr>
        <p:spPr>
          <a:xfrm>
            <a:off x="454024" y="1429572"/>
            <a:ext cx="8455027" cy="618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lvl1pPr>
          </a:lstStyle>
          <a:p>
            <a:r>
              <a:rPr dirty="0">
                <a:latin typeface="Garamond"/>
                <a:ea typeface="Garamond"/>
                <a:cs typeface="Garamond"/>
              </a:rPr>
              <a:t>Financial groups may want to group transactions into like groups as a way to find unusual payments</a:t>
            </a:r>
          </a:p>
        </p:txBody>
      </p:sp>
      <p:pic>
        <p:nvPicPr>
          <p:cNvPr id="237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2732" y="2617590"/>
            <a:ext cx="4037611" cy="2467430"/>
          </a:xfrm>
          <a:prstGeom prst="rect">
            <a:avLst/>
          </a:prstGeom>
          <a:ln w="25400"/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40" name="Shape 240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41" name="Shape 241"/>
          <p:cNvSpPr/>
          <p:nvPr/>
        </p:nvSpPr>
        <p:spPr>
          <a:xfrm>
            <a:off x="457200" y="487362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42" name="Shape 242"/>
          <p:cNvSpPr/>
          <p:nvPr/>
        </p:nvSpPr>
        <p:spPr>
          <a:xfrm>
            <a:off x="457200" y="908050"/>
            <a:ext cx="8448675" cy="1588"/>
          </a:xfrm>
          <a:prstGeom prst="line">
            <a:avLst/>
          </a:prstGeom>
          <a:ln w="6350">
            <a:solidFill>
              <a:srgbClr val="000000"/>
            </a:solidFill>
            <a:miter lim="400000"/>
          </a:ln>
        </p:spPr>
        <p:txBody>
          <a:bodyPr lIns="0" tIns="0" rIns="0" bIns="0"/>
          <a:lstStyle/>
          <a:p>
            <a:pPr algn="l" defTabSz="457200">
              <a:defRPr sz="1200" b="0">
                <a:uFillTx/>
              </a:defRPr>
            </a:pPr>
            <a:endParaRPr dirty="0">
              <a:latin typeface="Garamond"/>
              <a:ea typeface="Garamond"/>
              <a:cs typeface="Garamond"/>
            </a:endParaRPr>
          </a:p>
        </p:txBody>
      </p:sp>
      <p:sp>
        <p:nvSpPr>
          <p:cNvPr id="243" name="Shape 2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44" name="Shape 2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WOULD WE CLUSTER DATA?</a:t>
            </a:r>
          </a:p>
        </p:txBody>
      </p:sp>
      <p:sp>
        <p:nvSpPr>
          <p:cNvPr id="245" name="Shape 245"/>
          <p:cNvSpPr/>
          <p:nvPr/>
        </p:nvSpPr>
        <p:spPr>
          <a:xfrm>
            <a:off x="454024" y="1429572"/>
            <a:ext cx="8455027" cy="307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 marR="65828" algn="l" defTabSz="914400">
              <a:lnSpc>
                <a:spcPts val="2400"/>
              </a:lnSpc>
              <a:spcBef>
                <a:spcPts val="700"/>
              </a:spcBef>
              <a:defRPr sz="2000" b="0"/>
            </a:lvl1pPr>
          </a:lstStyle>
          <a:p>
            <a:r>
              <a:rPr dirty="0">
                <a:latin typeface="Garamond"/>
                <a:ea typeface="Garamond"/>
                <a:cs typeface="Garamond"/>
              </a:rPr>
              <a:t>Genetics data can be clustered to identify ancestry</a:t>
            </a:r>
          </a:p>
        </p:txBody>
      </p:sp>
      <p:pic>
        <p:nvPicPr>
          <p:cNvPr id="246" name="image7.jpg" descr="http://upload.wikimedia.org/wikipedia/commons/a/a1/Rosenberg_1048people_993marker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363965" y="346939"/>
            <a:ext cx="2635146" cy="64430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000000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EDE"/>
        </a:solidFill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1705</TotalTime>
  <Words>1737</Words>
  <Application>Microsoft Macintosh PowerPoint</Application>
  <PresentationFormat>Custom</PresentationFormat>
  <Paragraphs>322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Courier New</vt:lpstr>
      <vt:lpstr>Garamond</vt:lpstr>
      <vt:lpstr>Helvetica</vt:lpstr>
      <vt:lpstr>Lucida Grande</vt:lpstr>
      <vt:lpstr>White</vt:lpstr>
      <vt:lpstr>DATA SCIENCE 10 WEEK PART TIME COURSE </vt:lpstr>
      <vt:lpstr>AGENDA</vt:lpstr>
      <vt:lpstr>WHAT IS CLUSTERING AND WHY DO IT?</vt:lpstr>
      <vt:lpstr>CLUSTERING</vt:lpstr>
      <vt:lpstr>WHAT IS A CLUSTER?</vt:lpstr>
      <vt:lpstr>WHY WOULD WE CLUSTER DATA?</vt:lpstr>
      <vt:lpstr>WHY WOULD WE CLUSTER DATA?</vt:lpstr>
      <vt:lpstr>WHY WOULD WE CLUSTER DATA?</vt:lpstr>
      <vt:lpstr>WHY WOULD WE CLUSTER DATA?</vt:lpstr>
      <vt:lpstr>HOW DO WE CLUSTER DATA?</vt:lpstr>
      <vt:lpstr>Scikit-learn has many clustering algorithms…</vt:lpstr>
      <vt:lpstr>K-means</vt:lpstr>
      <vt:lpstr>KMEANS ALGORITHM</vt:lpstr>
      <vt:lpstr>STEP 1 - CHOOSE CENTROIDS</vt:lpstr>
      <vt:lpstr>STEP 2 - ASSESS SIMILARITY</vt:lpstr>
      <vt:lpstr>STEP 3 - RECALCULATE CENTROID POSITIONS</vt:lpstr>
      <vt:lpstr>STEP 4 - CONVERGENCE</vt:lpstr>
      <vt:lpstr>KMEANS ALGORITHM</vt:lpstr>
      <vt:lpstr>KMEANS ALGORITHM</vt:lpstr>
      <vt:lpstr>KMEANS ALGORITHM</vt:lpstr>
      <vt:lpstr>KMEANS ALGORITHM</vt:lpstr>
      <vt:lpstr>KMEANS ALGORITHM</vt:lpstr>
      <vt:lpstr>KMEANS ALGORITHM</vt:lpstr>
      <vt:lpstr>KMEANS ALGORITHM</vt:lpstr>
      <vt:lpstr>KMEANS ALGORITHM</vt:lpstr>
      <vt:lpstr>KMEANS ALGORITHM</vt:lpstr>
      <vt:lpstr>CLUSTER VALIDATION</vt:lpstr>
      <vt:lpstr>HOW DO WE KNOW OUR k-MEANS CLUSTERS ARE ANY GOOD?</vt:lpstr>
      <vt:lpstr>CLUSTER VALIDATION</vt:lpstr>
      <vt:lpstr>CLUSTER VALIDATION – COHESION</vt:lpstr>
      <vt:lpstr>CLUSTER VALIDATION - SEPARATION</vt:lpstr>
      <vt:lpstr>CLUSTER VALIDATION – SILHOUETTE COEFFICIENT</vt:lpstr>
      <vt:lpstr>CLUSTER VALIDATION – SILHOUETTE COEFFICIENT</vt:lpstr>
      <vt:lpstr>CLUSTER VALIDATION</vt:lpstr>
      <vt:lpstr>CLUSTER VALIDATION</vt:lpstr>
      <vt:lpstr>Silhouette (Scoring API)</vt:lpstr>
      <vt:lpstr>CLUSTER VALIDATION</vt:lpstr>
      <vt:lpstr>DBSCAN &amp; OPTICS</vt:lpstr>
      <vt:lpstr>DBSCAN</vt:lpstr>
      <vt:lpstr>PowerPoint Presentation</vt:lpstr>
      <vt:lpstr>Limitations</vt:lpstr>
      <vt:lpstr>Optics</vt:lpstr>
      <vt:lpstr>Interactive Immersive Experience Cards, Sticky labels, Measuring tape</vt:lpstr>
      <vt:lpstr>KMeans sklearn API</vt:lpstr>
      <vt:lpstr>Displaying a 2D clustering</vt:lpstr>
      <vt:lpstr>DBSCAN sklearn 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10 WEEK PART TIME COURSE  Week 5 - Clustering</dc:title>
  <cp:lastModifiedBy>Greg Baker</cp:lastModifiedBy>
  <cp:revision>38</cp:revision>
  <dcterms:modified xsi:type="dcterms:W3CDTF">2020-04-27T02:26:08Z</dcterms:modified>
</cp:coreProperties>
</file>